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sldIdLst>
    <p:sldId id="256" r:id="rId2"/>
    <p:sldId id="257" r:id="rId3"/>
    <p:sldId id="259" r:id="rId4"/>
    <p:sldId id="260" r:id="rId5"/>
    <p:sldId id="261" r:id="rId6"/>
    <p:sldId id="262" r:id="rId7"/>
    <p:sldId id="265" r:id="rId8"/>
    <p:sldId id="266"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5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16714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B61BEF0D-F0BB-DE4B-95CE-6DB70DBA9567}" type="datetimeFigureOut">
              <a:rPr lang="en-US" smtClean="0"/>
              <a:pPr/>
              <a:t>10/28/2015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10148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5793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30647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28139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400077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464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69188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4130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6799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1672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64104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4013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052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5840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10/28/2015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5720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10/28/2015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73494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10/28/2015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9232421"/>
      </p:ext>
    </p:extLst>
  </p:cSld>
  <p:clrMap bg1="dk1" tx1="lt1" bg2="dk2"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Профессия – консультант по химической зависимости.</a:t>
            </a:r>
            <a:endParaRPr lang="ru-RU" dirty="0"/>
          </a:p>
        </p:txBody>
      </p:sp>
      <p:sp>
        <p:nvSpPr>
          <p:cNvPr id="3" name="Подзаголовок 2"/>
          <p:cNvSpPr>
            <a:spLocks noGrp="1"/>
          </p:cNvSpPr>
          <p:nvPr>
            <p:ph type="subTitle" idx="1"/>
          </p:nvPr>
        </p:nvSpPr>
        <p:spPr/>
        <p:txBody>
          <a:bodyPr/>
          <a:lstStyle/>
          <a:p>
            <a:r>
              <a:rPr lang="ru-RU" dirty="0" smtClean="0"/>
              <a:t>( мифы и реальность)</a:t>
            </a:r>
            <a:endParaRPr lang="ru-RU" dirty="0"/>
          </a:p>
        </p:txBody>
      </p:sp>
    </p:spTree>
    <p:extLst>
      <p:ext uri="{BB962C8B-B14F-4D97-AF65-F5344CB8AC3E}">
        <p14:creationId xmlns:p14="http://schemas.microsoft.com/office/powerpoint/2010/main" val="3642493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Немного истории:</a:t>
            </a:r>
            <a:endParaRPr lang="ru-RU" dirty="0"/>
          </a:p>
        </p:txBody>
      </p:sp>
      <p:sp>
        <p:nvSpPr>
          <p:cNvPr id="3" name="Объект 2"/>
          <p:cNvSpPr>
            <a:spLocks noGrp="1"/>
          </p:cNvSpPr>
          <p:nvPr>
            <p:ph idx="1"/>
          </p:nvPr>
        </p:nvSpPr>
        <p:spPr/>
        <p:txBody>
          <a:bodyPr/>
          <a:lstStyle/>
          <a:p>
            <a:r>
              <a:rPr lang="ru-RU" dirty="0" smtClean="0"/>
              <a:t>В настоящее время в мире сформировалось представление о сфере зависимостей как отдельной области знаний , а также самостоятельной профессии – консультант по вопросам зависимостей . Знания о природе зависимости претерпели качественный скачок в 50-х годах </a:t>
            </a:r>
            <a:r>
              <a:rPr lang="en-US" dirty="0" smtClean="0"/>
              <a:t>XX</a:t>
            </a:r>
            <a:r>
              <a:rPr lang="ru-RU" dirty="0" smtClean="0"/>
              <a:t> века. Тогда же был выражен новый подход к болезням зависимости, который был представлен в виде Миннесотской модели, где в свою очередь большую роль отдавали консультантам. В России современное представление о консультантах начало формироваться под влиянием ведущих мировых специалистов в начале 90-х годов </a:t>
            </a:r>
            <a:r>
              <a:rPr lang="en-US" dirty="0" smtClean="0"/>
              <a:t>XX </a:t>
            </a:r>
            <a:r>
              <a:rPr lang="ru-RU" dirty="0" smtClean="0"/>
              <a:t>века.</a:t>
            </a:r>
            <a:endParaRPr lang="ru-RU" dirty="0"/>
          </a:p>
        </p:txBody>
      </p:sp>
    </p:spTree>
    <p:extLst>
      <p:ext uri="{BB962C8B-B14F-4D97-AF65-F5344CB8AC3E}">
        <p14:creationId xmlns:p14="http://schemas.microsoft.com/office/powerpoint/2010/main" val="760410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Мифы о консультантах по вопросам химической зависимости.</a:t>
            </a:r>
            <a:endParaRPr lang="ru-RU" dirty="0"/>
          </a:p>
        </p:txBody>
      </p:sp>
      <p:sp>
        <p:nvSpPr>
          <p:cNvPr id="3" name="Объект 2"/>
          <p:cNvSpPr>
            <a:spLocks noGrp="1"/>
          </p:cNvSpPr>
          <p:nvPr>
            <p:ph idx="1"/>
          </p:nvPr>
        </p:nvSpPr>
        <p:spPr/>
        <p:txBody>
          <a:bodyPr/>
          <a:lstStyle/>
          <a:p>
            <a:r>
              <a:rPr lang="ru-RU" dirty="0" smtClean="0"/>
              <a:t>1.Консультантом может стать только выздоравливающий зависимый.</a:t>
            </a:r>
          </a:p>
          <a:p>
            <a:r>
              <a:rPr lang="ru-RU" dirty="0" smtClean="0"/>
              <a:t>2.Консультирование зависимостей – это психотерапия.</a:t>
            </a:r>
          </a:p>
          <a:p>
            <a:r>
              <a:rPr lang="ru-RU" dirty="0" smtClean="0"/>
              <a:t>3.Пациентам реабилитационных центров полезно становиться консультантами независимо от их сроков личного выздоровления.</a:t>
            </a:r>
          </a:p>
          <a:p>
            <a:r>
              <a:rPr lang="ru-RU" dirty="0" smtClean="0"/>
              <a:t>4. Любой прошедший реабилитационную программу может быть консультантом.</a:t>
            </a:r>
            <a:endParaRPr lang="ru-RU" dirty="0"/>
          </a:p>
        </p:txBody>
      </p:sp>
    </p:spTree>
    <p:extLst>
      <p:ext uri="{BB962C8B-B14F-4D97-AF65-F5344CB8AC3E}">
        <p14:creationId xmlns:p14="http://schemas.microsoft.com/office/powerpoint/2010/main" val="42899075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Реальность.</a:t>
            </a:r>
            <a:endParaRPr lang="ru-RU" dirty="0"/>
          </a:p>
        </p:txBody>
      </p:sp>
      <p:sp>
        <p:nvSpPr>
          <p:cNvPr id="3" name="Объект 2"/>
          <p:cNvSpPr>
            <a:spLocks noGrp="1"/>
          </p:cNvSpPr>
          <p:nvPr>
            <p:ph idx="1"/>
          </p:nvPr>
        </p:nvSpPr>
        <p:spPr/>
        <p:txBody>
          <a:bodyPr/>
          <a:lstStyle/>
          <a:p>
            <a:r>
              <a:rPr lang="ru-RU" dirty="0" smtClean="0"/>
              <a:t>1.Любая профессия является результатом получения знаний и специфических навыков, а не результатом личного опыта (как справедливо заметил один из специалистов в области консультирования зависимостей: </a:t>
            </a:r>
            <a:r>
              <a:rPr lang="ru-RU" b="1" dirty="0" smtClean="0"/>
              <a:t>« Если вы перенесли операцию на аппендицит , это ещё не значит, что вы стали хирургом») но наличие опыта облегчает некоторое понимание зависимости.</a:t>
            </a:r>
            <a:endParaRPr lang="ru-RU" b="1" dirty="0"/>
          </a:p>
        </p:txBody>
      </p:sp>
    </p:spTree>
    <p:extLst>
      <p:ext uri="{BB962C8B-B14F-4D97-AF65-F5344CB8AC3E}">
        <p14:creationId xmlns:p14="http://schemas.microsoft.com/office/powerpoint/2010/main" val="1256495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Реальность.</a:t>
            </a:r>
            <a:endParaRPr lang="ru-RU" dirty="0"/>
          </a:p>
        </p:txBody>
      </p:sp>
      <p:sp>
        <p:nvSpPr>
          <p:cNvPr id="3" name="Объект 2"/>
          <p:cNvSpPr>
            <a:spLocks noGrp="1"/>
          </p:cNvSpPr>
          <p:nvPr>
            <p:ph idx="1"/>
          </p:nvPr>
        </p:nvSpPr>
        <p:spPr/>
        <p:txBody>
          <a:bodyPr/>
          <a:lstStyle/>
          <a:p>
            <a:r>
              <a:rPr lang="ru-RU" dirty="0" smtClean="0"/>
              <a:t>Известно, что во всём мире эта профессия привлекает чаще всего людей, которые имеют личный опыт выздоровления. Учитывая это, необходимо ввести критерии отбора, который позволяет надеяться, что выздоравливающий человек принял осознанное решение получить профессию консультанта, а не находится на стадии самоутверждения. Как минимум, необходимо 3 года успешного выздоровления. За этот период есть возможность выявить и решить личностные проблемы, мешающие в профессиональном плане действовать в интересах клиента.</a:t>
            </a:r>
            <a:endParaRPr lang="ru-RU" dirty="0"/>
          </a:p>
        </p:txBody>
      </p:sp>
    </p:spTree>
    <p:extLst>
      <p:ext uri="{BB962C8B-B14F-4D97-AF65-F5344CB8AC3E}">
        <p14:creationId xmlns:p14="http://schemas.microsoft.com/office/powerpoint/2010/main" val="2975315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Что необходимо для работы консультанта.</a:t>
            </a:r>
            <a:endParaRPr lang="ru-RU" dirty="0"/>
          </a:p>
        </p:txBody>
      </p:sp>
      <p:sp>
        <p:nvSpPr>
          <p:cNvPr id="3" name="Объект 2"/>
          <p:cNvSpPr>
            <a:spLocks noGrp="1"/>
          </p:cNvSpPr>
          <p:nvPr>
            <p:ph idx="1"/>
          </p:nvPr>
        </p:nvSpPr>
        <p:spPr/>
        <p:txBody>
          <a:bodyPr>
            <a:normAutofit lnSpcReduction="10000"/>
          </a:bodyPr>
          <a:lstStyle/>
          <a:p>
            <a:r>
              <a:rPr lang="ru-RU" dirty="0" smtClean="0"/>
              <a:t>1. Развитие навыков вербальной и не вербальной коммуникации с помощью анализа языка тела.</a:t>
            </a:r>
          </a:p>
          <a:p>
            <a:r>
              <a:rPr lang="ru-RU" dirty="0" smtClean="0"/>
              <a:t>2. Базовые понимание групповой динамики , что заключается в способности хорошо функционировать в разных типах групп( группах заданий, группах командного процесса и </a:t>
            </a:r>
            <a:r>
              <a:rPr lang="ru-RU" dirty="0" err="1" smtClean="0"/>
              <a:t>т.д</a:t>
            </a:r>
            <a:r>
              <a:rPr lang="ru-RU" dirty="0" smtClean="0"/>
              <a:t>).</a:t>
            </a:r>
          </a:p>
          <a:p>
            <a:r>
              <a:rPr lang="ru-RU" dirty="0" smtClean="0"/>
              <a:t>3. Повышение осознания определённых ценностей, отношений  и эмоций, которые влияют на его профессиональное поведение. Это включает в себя осознание того, как собственное поведение влияет на окружающих и то , </a:t>
            </a:r>
            <a:r>
              <a:rPr lang="ru-RU" dirty="0" smtClean="0"/>
              <a:t>как </a:t>
            </a:r>
            <a:r>
              <a:rPr lang="ru-RU" dirty="0" smtClean="0"/>
              <a:t>поведение окружающих влияет на консультанта.</a:t>
            </a:r>
            <a:endParaRPr lang="ru-RU" dirty="0"/>
          </a:p>
        </p:txBody>
      </p:sp>
    </p:spTree>
    <p:extLst>
      <p:ext uri="{BB962C8B-B14F-4D97-AF65-F5344CB8AC3E}">
        <p14:creationId xmlns:p14="http://schemas.microsoft.com/office/powerpoint/2010/main" val="2467170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возможности консультанта.</a:t>
            </a:r>
            <a:endParaRPr lang="ru-RU" dirty="0"/>
          </a:p>
        </p:txBody>
      </p:sp>
      <p:sp>
        <p:nvSpPr>
          <p:cNvPr id="3" name="Объект 2"/>
          <p:cNvSpPr>
            <a:spLocks noGrp="1"/>
          </p:cNvSpPr>
          <p:nvPr>
            <p:ph idx="1"/>
          </p:nvPr>
        </p:nvSpPr>
        <p:spPr/>
        <p:txBody>
          <a:bodyPr/>
          <a:lstStyle/>
          <a:p>
            <a:r>
              <a:rPr lang="ru-RU" dirty="0" smtClean="0"/>
              <a:t>Консультант может служить ролевой моделью для выздоравливающего клиента; он даёт клиенту надежду самой реальностью того факта, что он трезв. Выздоравливающий консультант может предложить более практичные решения для трезвой жизни день за днём. НО существует и другой процесс во время идентификации клиента с консультантом , происходит утрата границ, что усиливает зависимость клиента от консультанта и снижает его возможность полагаться на свои силы и способности.</a:t>
            </a:r>
            <a:endParaRPr lang="ru-RU" dirty="0"/>
          </a:p>
        </p:txBody>
      </p:sp>
    </p:spTree>
    <p:extLst>
      <p:ext uri="{BB962C8B-B14F-4D97-AF65-F5344CB8AC3E}">
        <p14:creationId xmlns:p14="http://schemas.microsoft.com/office/powerpoint/2010/main" val="18290408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Ученье свет!!!!!</a:t>
            </a:r>
            <a:endParaRPr lang="ru-RU" dirty="0"/>
          </a:p>
        </p:txBody>
      </p:sp>
      <p:sp>
        <p:nvSpPr>
          <p:cNvPr id="3" name="Объект 2"/>
          <p:cNvSpPr>
            <a:spLocks noGrp="1"/>
          </p:cNvSpPr>
          <p:nvPr>
            <p:ph idx="1"/>
          </p:nvPr>
        </p:nvSpPr>
        <p:spPr/>
        <p:txBody>
          <a:bodyPr/>
          <a:lstStyle/>
          <a:p>
            <a:r>
              <a:rPr lang="ru-RU" dirty="0" smtClean="0"/>
              <a:t>Образование и самоанализ – помогают предотвратить нарушение основ консультирования.</a:t>
            </a:r>
            <a:endParaRPr lang="ru-RU" dirty="0"/>
          </a:p>
        </p:txBody>
      </p:sp>
    </p:spTree>
    <p:extLst>
      <p:ext uri="{BB962C8B-B14F-4D97-AF65-F5344CB8AC3E}">
        <p14:creationId xmlns:p14="http://schemas.microsoft.com/office/powerpoint/2010/main" val="40735858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2" y="431800"/>
            <a:ext cx="8534400" cy="5562599"/>
          </a:xfrm>
        </p:spPr>
        <p:txBody>
          <a:bodyPr/>
          <a:lstStyle/>
          <a:p>
            <a:r>
              <a:rPr lang="ru-RU" dirty="0" smtClean="0"/>
              <a:t>Спасибо за внимание!!!</a:t>
            </a:r>
            <a:endParaRPr lang="ru-RU" dirty="0"/>
          </a:p>
        </p:txBody>
      </p:sp>
    </p:spTree>
    <p:extLst>
      <p:ext uri="{BB962C8B-B14F-4D97-AF65-F5344CB8AC3E}">
        <p14:creationId xmlns:p14="http://schemas.microsoft.com/office/powerpoint/2010/main" val="348805037"/>
      </p:ext>
    </p:extLst>
  </p:cSld>
  <p:clrMapOvr>
    <a:masterClrMapping/>
  </p:clrMapOvr>
  <p:timing>
    <p:tnLst>
      <p:par>
        <p:cTn id="1" dur="indefinite" restart="never" nodeType="tmRoot"/>
      </p:par>
    </p:tnLst>
  </p:timing>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91</TotalTime>
  <Words>456</Words>
  <Application>Microsoft Office PowerPoint</Application>
  <PresentationFormat>Широкоэкранный</PresentationFormat>
  <Paragraphs>22</Paragraphs>
  <Slides>9</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9</vt:i4>
      </vt:variant>
    </vt:vector>
  </HeadingPairs>
  <TitlesOfParts>
    <vt:vector size="12" baseType="lpstr">
      <vt:lpstr>Century Gothic</vt:lpstr>
      <vt:lpstr>Wingdings 3</vt:lpstr>
      <vt:lpstr>Сектор</vt:lpstr>
      <vt:lpstr>Профессия – консультант по химической зависимости.</vt:lpstr>
      <vt:lpstr>Немного истории:</vt:lpstr>
      <vt:lpstr>Мифы о консультантах по вопросам химической зависимости.</vt:lpstr>
      <vt:lpstr>Реальность.</vt:lpstr>
      <vt:lpstr>Реальность.</vt:lpstr>
      <vt:lpstr>Что необходимо для работы консультанта.</vt:lpstr>
      <vt:lpstr>возможности консультанта.</vt:lpstr>
      <vt:lpstr>Ученье свет!!!!!</vt:lpstr>
      <vt:lpstr>Спасибо за внимание!!!</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Профессия – консультант по химической зависимости.</dc:title>
  <dc:creator>Властелин</dc:creator>
  <cp:lastModifiedBy>Властелин</cp:lastModifiedBy>
  <cp:revision>11</cp:revision>
  <dcterms:created xsi:type="dcterms:W3CDTF">2015-10-27T14:35:39Z</dcterms:created>
  <dcterms:modified xsi:type="dcterms:W3CDTF">2015-10-28T02:10:13Z</dcterms:modified>
</cp:coreProperties>
</file>