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6.wmf" ContentType="image/x-wmf"/>
  <Override PartName="/ppt/media/image4.png" ContentType="image/png"/>
  <Override PartName="/ppt/media/image8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2.png" ContentType="image/png"/>
  <Override PartName="/ppt/media/image11.png" ContentType="image/png"/>
  <Override PartName="/ppt/media/image1.png" ContentType="image/pn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9923462" cy="67881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ea typeface="DejaVu Sans"/>
              </a:rPr>
              <a:t>Кол-во учителей</a:t>
            </a:r>
          </a:p>
        </c:rich>
      </c:tx>
    </c:title>
    <c:view3D>
      <c:rotX val="270"/>
      <c:rotY val="0"/>
      <c:perspective val="30"/>
      <c:rAngAx val="0"/>
    </c:view3D>
    <c:backWall>
      <c:spPr>
        <a:solidFill>
          <a:srgbClr val="d9d9d9"/>
        </a:solidFill>
      </c:spPr>
    </c:backWall>
    <c:floor>
      <c:spPr>
        <a:solidFill>
          <a:srgbClr val="d9d9d9"/>
        </a:solidFill>
      </c:spPr>
    </c:floor>
    <c:plotArea>
      <c:layout/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Кол-во учителей</c:v>
                </c:pt>
              </c:strCache>
            </c:strRef>
          </c:tx>
          <c:spPr>
            <a:solidFill>
              <a:srgbClr val="4f81bd"/>
            </a:solidFill>
          </c:spPr>
          <c:explosion val="5"/>
          <c:dPt>
            <c:idx val="0"/>
            <c:spPr>
              <a:solidFill>
                <a:srgbClr val="dd8f3a"/>
              </a:solidFill>
            </c:spPr>
          </c:dPt>
          <c:dPt>
            <c:idx val="1"/>
            <c:spPr>
              <a:solidFill>
                <a:srgbClr val="5077a6"/>
              </a:solidFill>
            </c:spPr>
          </c:dPt>
          <c:cat>
            <c:strRef>
              <c:f>categories</c:f>
              <c:strCache>
                <c:ptCount val="2"/>
                <c:pt idx="0">
                  <c:v>Школы</c:v>
                </c:pt>
                <c:pt idx="1">
                  <c:v>СПО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firstSliceAng val="0"/>
      </c:pie3DChart>
      <c:spPr>
        <a:solidFill>
          <a:srgbClr val="d9d9d9"/>
        </a:solidFill>
      </c:spPr>
    </c:plotArea>
    <c:plotVisOnly val="1"/>
  </c:chart>
  <c:spPr/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>
                <a:solidFill>
                  <a:srgbClr val="000000"/>
                </a:solidFill>
                <a:ea typeface="DejaVu Sans"/>
              </a:rPr>
              <a:t>Кол-во учителей</a:t>
            </a:r>
          </a:p>
        </c:rich>
      </c:tx>
    </c:title>
    <c:view3D>
      <c:rotX val="270"/>
      <c:rotY val="0"/>
      <c:perspective val="30"/>
      <c:rAngAx val="0"/>
    </c:view3D>
    <c:backWall>
      <c:spPr>
        <a:solidFill>
          <a:srgbClr val="d9d9d9"/>
        </a:solidFill>
      </c:spPr>
    </c:backWall>
    <c:floor>
      <c:spPr>
        <a:solidFill>
          <a:srgbClr val="d9d9d9"/>
        </a:solidFill>
      </c:spPr>
    </c:floor>
    <c:plotArea>
      <c:layout/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Кол-во учителей</c:v>
                </c:pt>
              </c:strCache>
            </c:strRef>
          </c:tx>
          <c:spPr>
            <a:solidFill>
              <a:srgbClr val="4f81bd"/>
            </a:solidFill>
          </c:spPr>
          <c:explosion val="5"/>
          <c:dPt>
            <c:idx val="0"/>
            <c:spPr>
              <a:solidFill>
                <a:srgbClr val="dd8f3a"/>
              </a:solidFill>
            </c:spPr>
          </c:dPt>
          <c:dPt>
            <c:idx val="1"/>
            <c:spPr>
              <a:solidFill>
                <a:srgbClr val="5077a6"/>
              </a:solidFill>
            </c:spPr>
          </c:dPt>
          <c:cat>
            <c:strRef>
              <c:f>categories</c:f>
              <c:strCache>
                <c:ptCount val="2"/>
                <c:pt idx="0">
                  <c:v>Участников тестирования</c:v>
                </c:pt>
                <c:pt idx="1">
                  <c:v>Группа риска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25907</c:v>
                </c:pt>
                <c:pt idx="1">
                  <c:v>1380</c:v>
                </c:pt>
              </c:numCache>
            </c:numRef>
          </c:val>
        </c:ser>
        <c:firstSliceAng val="0"/>
      </c:pie3DChart>
      <c:spPr>
        <a:solidFill>
          <a:srgbClr val="d9d9d9"/>
        </a:solidFill>
      </c:spPr>
    </c:plotArea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C9C4A6DC-B4F4-4E0F-B15C-FD429B317882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993240" y="3224160"/>
            <a:ext cx="7935840" cy="30535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5620680" y="6447240"/>
            <a:ext cx="4299120" cy="338760"/>
          </a:xfrm>
          <a:prstGeom prst="rect">
            <a:avLst/>
          </a:prstGeom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993240" y="3224160"/>
            <a:ext cx="7935840" cy="30535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5620680" y="6447240"/>
            <a:ext cx="4299120" cy="338760"/>
          </a:xfrm>
          <a:prstGeom prst="rect">
            <a:avLst/>
          </a:prstGeom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993240" y="3224160"/>
            <a:ext cx="7935840" cy="30535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5620680" y="6447240"/>
            <a:ext cx="4299120" cy="338760"/>
          </a:xfrm>
          <a:prstGeom prst="rect">
            <a:avLst/>
          </a:prstGeom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993240" y="3224160"/>
            <a:ext cx="7935840" cy="30535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5620680" y="6447240"/>
            <a:ext cx="4299120" cy="33876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5920" y="6505560"/>
            <a:ext cx="8136000" cy="358920"/>
          </a:xfrm>
          <a:prstGeom prst="rect">
            <a:avLst/>
          </a:prstGeom>
        </p:spPr>
      </p:pic>
      <p:sp>
        <p:nvSpPr>
          <p:cNvPr id="1" name="CustomShape 1"/>
          <p:cNvSpPr/>
          <p:nvPr/>
        </p:nvSpPr>
        <p:spPr>
          <a:xfrm rot="16200000">
            <a:off x="8424360" y="5766120"/>
            <a:ext cx="70920" cy="140292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2" name="CustomShape 2"/>
          <p:cNvSpPr/>
          <p:nvPr/>
        </p:nvSpPr>
        <p:spPr>
          <a:xfrm>
            <a:off x="0" y="6505560"/>
            <a:ext cx="998640" cy="35136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3" name="CustomShape 3"/>
          <p:cNvSpPr/>
          <p:nvPr/>
        </p:nvSpPr>
        <p:spPr>
          <a:xfrm>
            <a:off x="3343320" y="6485040"/>
            <a:ext cx="5799600" cy="400680"/>
          </a:xfrm>
          <a:prstGeom prst="rect">
            <a:avLst/>
          </a:prstGeom>
        </p:spPr>
      </p:sp>
      <p:pic>
        <p:nvPicPr>
          <p:cNvPr descr="" id="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8280" y="20880"/>
            <a:ext cx="887400" cy="898920"/>
          </a:xfrm>
          <a:prstGeom prst="rect">
            <a:avLst/>
          </a:prstGeom>
        </p:spPr>
      </p:pic>
      <p:sp>
        <p:nvSpPr>
          <p:cNvPr id="5" name="CustomShape 4"/>
          <p:cNvSpPr/>
          <p:nvPr/>
        </p:nvSpPr>
        <p:spPr>
          <a:xfrm>
            <a:off x="0" y="6456240"/>
            <a:ext cx="981720" cy="400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ffffff"/>
                </a:solidFill>
                <a:latin typeface="Calibri"/>
              </a:rPr>
              <a:t>krao.ru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CustomShape 5"/>
          <p:cNvSpPr/>
          <p:nvPr/>
        </p:nvSpPr>
        <p:spPr>
          <a:xfrm>
            <a:off x="990360" y="6504120"/>
            <a:ext cx="2951640" cy="400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г.Красноярск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5920" y="6505560"/>
            <a:ext cx="8136000" cy="35892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 rot="16200000">
            <a:off x="8424360" y="5766120"/>
            <a:ext cx="70920" cy="140292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43" name="CustomShape 2"/>
          <p:cNvSpPr/>
          <p:nvPr/>
        </p:nvSpPr>
        <p:spPr>
          <a:xfrm>
            <a:off x="0" y="6505560"/>
            <a:ext cx="998640" cy="35136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44" name="CustomShape 3"/>
          <p:cNvSpPr/>
          <p:nvPr/>
        </p:nvSpPr>
        <p:spPr>
          <a:xfrm>
            <a:off x="3343320" y="6485040"/>
            <a:ext cx="5799600" cy="400680"/>
          </a:xfrm>
          <a:prstGeom prst="rect">
            <a:avLst/>
          </a:prstGeom>
        </p:spPr>
      </p:sp>
      <p:pic>
        <p:nvPicPr>
          <p:cNvPr descr="" id="4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8280" y="20880"/>
            <a:ext cx="887400" cy="898920"/>
          </a:xfrm>
          <a:prstGeom prst="rect">
            <a:avLst/>
          </a:prstGeom>
        </p:spPr>
      </p:pic>
      <p:sp>
        <p:nvSpPr>
          <p:cNvPr id="46" name="CustomShape 4"/>
          <p:cNvSpPr/>
          <p:nvPr/>
        </p:nvSpPr>
        <p:spPr>
          <a:xfrm>
            <a:off x="0" y="6456240"/>
            <a:ext cx="981720" cy="400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ffffff"/>
                </a:solidFill>
                <a:latin typeface="Calibri"/>
              </a:rPr>
              <a:t>krao.ru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7" name="CustomShape 5"/>
          <p:cNvSpPr/>
          <p:nvPr/>
        </p:nvSpPr>
        <p:spPr>
          <a:xfrm>
            <a:off x="990360" y="6504120"/>
            <a:ext cx="2951640" cy="400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г.Красноярск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361160" cy="1170360"/>
          </a:xfrm>
          <a:prstGeom prst="rect">
            <a:avLst/>
          </a:prstGeom>
          <a:solidFill>
            <a:srgbClr val="ffffff"/>
          </a:solidFill>
        </p:spPr>
        <p:txBody>
          <a:bodyPr anchor="ctr" bIns="36000" lIns="36000" rIns="36000" tIns="36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П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2241360" y="5734440"/>
            <a:ext cx="6894360" cy="806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5077a6"/>
                </a:solidFill>
                <a:latin typeface="Arial"/>
              </a:rPr>
              <a:t>Наталья Викторовна Анохина,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000">
                <a:solidFill>
                  <a:srgbClr val="5077a6"/>
                </a:solidFill>
                <a:latin typeface="Arial"/>
              </a:rPr>
              <a:t>первый заместитель министра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descr="" id="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98160"/>
            <a:ext cx="9151920" cy="754560"/>
          </a:xfrm>
          <a:prstGeom prst="rect">
            <a:avLst/>
          </a:prstGeom>
        </p:spPr>
      </p:pic>
      <p:pic>
        <p:nvPicPr>
          <p:cNvPr descr="" id="90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1080" y="181080"/>
            <a:ext cx="3441960" cy="1116360"/>
          </a:xfrm>
          <a:prstGeom prst="rect">
            <a:avLst/>
          </a:prstGeom>
        </p:spPr>
      </p:pic>
      <p:sp>
        <p:nvSpPr>
          <p:cNvPr id="91" name="Line 3"/>
          <p:cNvSpPr/>
          <p:nvPr/>
        </p:nvSpPr>
        <p:spPr>
          <a:xfrm>
            <a:off x="2241360" y="5734080"/>
            <a:ext cx="6912000" cy="0"/>
          </a:xfrm>
          <a:prstGeom prst="line">
            <a:avLst/>
          </a:prstGeom>
          <a:ln w="28440">
            <a:solidFill>
              <a:srgbClr val="dd8f3a"/>
            </a:solidFill>
            <a:round/>
          </a:ln>
        </p:spPr>
      </p:sp>
      <p:sp>
        <p:nvSpPr>
          <p:cNvPr id="92" name="CustomShape 4"/>
          <p:cNvSpPr/>
          <p:nvPr/>
        </p:nvSpPr>
        <p:spPr>
          <a:xfrm>
            <a:off x="884520" y="2864880"/>
            <a:ext cx="7125120" cy="1443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20000"/>
              </a:lnSpc>
            </a:pPr>
            <a:r>
              <a:rPr b="1" lang="ru-RU" sz="2400">
                <a:solidFill>
                  <a:srgbClr val="dd8f3a"/>
                </a:solidFill>
                <a:latin typeface="Arial"/>
              </a:rPr>
              <a:t>ПРОФИЛАКТИКА НАРКОМАНИИ 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ru-RU" sz="2400">
                <a:solidFill>
                  <a:srgbClr val="005aab"/>
                </a:solidFill>
                <a:latin typeface="Arial"/>
              </a:rPr>
              <a:t>В ОБРАЗОВАТЕЛЬНОЙ СРЕДЕ</a:t>
            </a:r>
            <a:endParaRPr/>
          </a:p>
          <a:p>
            <a:pPr algn="ctr">
              <a:lnSpc>
                <a:spcPct val="12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24920"/>
            <a:ext cx="9151920" cy="402120"/>
          </a:xfrm>
          <a:prstGeom prst="rect">
            <a:avLst/>
          </a:prstGeom>
        </p:spPr>
      </p:pic>
      <p:pic>
        <p:nvPicPr>
          <p:cNvPr descr="" id="94" name="Picture 2"/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1080" y="961200"/>
            <a:ext cx="9151920" cy="34920"/>
          </a:xfrm>
          <a:prstGeom prst="rect">
            <a:avLst/>
          </a:prstGeom>
        </p:spPr>
      </p:pic>
      <p:sp>
        <p:nvSpPr>
          <p:cNvPr id="95" name="CustomShape 1"/>
          <p:cNvSpPr/>
          <p:nvPr/>
        </p:nvSpPr>
        <p:spPr>
          <a:xfrm>
            <a:off x="1264680" y="56520"/>
            <a:ext cx="7286760" cy="862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dd8f3a"/>
                </a:solidFill>
                <a:latin typeface="Calibri"/>
              </a:rPr>
              <a:t>Задачи профилактической работы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465120" y="1673280"/>
            <a:ext cx="8243640" cy="1031040"/>
          </a:xfrm>
          <a:prstGeom prst="rect">
            <a:avLst/>
          </a:prstGeom>
          <a:solidFill>
            <a:srgbClr val="a4b8d0"/>
          </a:solidFill>
        </p:spPr>
      </p:sp>
      <p:sp>
        <p:nvSpPr>
          <p:cNvPr id="97" name="CustomShape 3"/>
          <p:cNvSpPr/>
          <p:nvPr/>
        </p:nvSpPr>
        <p:spPr>
          <a:xfrm flipV="1" rot="10800000">
            <a:off x="-740160" y="622080"/>
            <a:ext cx="1206000" cy="104976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98" name="CustomShape 4"/>
          <p:cNvSpPr/>
          <p:nvPr/>
        </p:nvSpPr>
        <p:spPr>
          <a:xfrm flipH="1" flipV="1" rot="10800000">
            <a:off x="-5344200" y="768240"/>
            <a:ext cx="7041960" cy="9036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99" name="CustomShape 5"/>
          <p:cNvSpPr/>
          <p:nvPr/>
        </p:nvSpPr>
        <p:spPr>
          <a:xfrm>
            <a:off x="2215800" y="1744560"/>
            <a:ext cx="6281640" cy="81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создание условий для организованного досуга,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разумного использования свободного времени с учётом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возрастных интересов и потребностей обучающихся</a:t>
            </a:r>
            <a:endParaRPr/>
          </a:p>
        </p:txBody>
      </p:sp>
      <p:sp>
        <p:nvSpPr>
          <p:cNvPr id="100" name="CustomShape 6"/>
          <p:cNvSpPr/>
          <p:nvPr/>
        </p:nvSpPr>
        <p:spPr>
          <a:xfrm>
            <a:off x="465120" y="2978640"/>
            <a:ext cx="8243640" cy="76752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101" name="CustomShape 7"/>
          <p:cNvSpPr/>
          <p:nvPr/>
        </p:nvSpPr>
        <p:spPr>
          <a:xfrm flipV="1" rot="10800000">
            <a:off x="-740160" y="2194920"/>
            <a:ext cx="1206000" cy="78156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102" name="CustomShape 8"/>
          <p:cNvSpPr/>
          <p:nvPr/>
        </p:nvSpPr>
        <p:spPr>
          <a:xfrm flipH="1" flipV="1" rot="10800000">
            <a:off x="-5344200" y="2192400"/>
            <a:ext cx="7041960" cy="7848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103" name="CustomShape 9"/>
          <p:cNvSpPr/>
          <p:nvPr/>
        </p:nvSpPr>
        <p:spPr>
          <a:xfrm>
            <a:off x="465120" y="4019040"/>
            <a:ext cx="8243640" cy="767520"/>
          </a:xfrm>
          <a:prstGeom prst="rect">
            <a:avLst/>
          </a:prstGeom>
          <a:solidFill>
            <a:srgbClr val="009900"/>
          </a:solidFill>
        </p:spPr>
      </p:sp>
      <p:sp>
        <p:nvSpPr>
          <p:cNvPr id="104" name="CustomShape 10"/>
          <p:cNvSpPr/>
          <p:nvPr/>
        </p:nvSpPr>
        <p:spPr>
          <a:xfrm flipV="1" rot="10800000">
            <a:off x="-740160" y="3236040"/>
            <a:ext cx="1206000" cy="78156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105" name="CustomShape 11"/>
          <p:cNvSpPr/>
          <p:nvPr/>
        </p:nvSpPr>
        <p:spPr>
          <a:xfrm flipH="1" flipV="1" rot="10800000">
            <a:off x="-5344200" y="3232800"/>
            <a:ext cx="7041960" cy="7848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106" name="CustomShape 12"/>
          <p:cNvSpPr/>
          <p:nvPr/>
        </p:nvSpPr>
        <p:spPr>
          <a:xfrm>
            <a:off x="432360" y="5079960"/>
            <a:ext cx="8243640" cy="767520"/>
          </a:xfrm>
          <a:prstGeom prst="rect">
            <a:avLst/>
          </a:prstGeom>
          <a:solidFill>
            <a:srgbClr val="a4b8d0"/>
          </a:solidFill>
        </p:spPr>
      </p:sp>
      <p:sp>
        <p:nvSpPr>
          <p:cNvPr id="107" name="CustomShape 13"/>
          <p:cNvSpPr/>
          <p:nvPr/>
        </p:nvSpPr>
        <p:spPr>
          <a:xfrm flipV="1" rot="10800000">
            <a:off x="-772920" y="4296960"/>
            <a:ext cx="1206000" cy="78156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108" name="CustomShape 14"/>
          <p:cNvSpPr/>
          <p:nvPr/>
        </p:nvSpPr>
        <p:spPr>
          <a:xfrm flipH="1" flipV="1" rot="10800000">
            <a:off x="-5376600" y="4293720"/>
            <a:ext cx="7041960" cy="7848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109" name="CustomShape 15"/>
          <p:cNvSpPr/>
          <p:nvPr/>
        </p:nvSpPr>
        <p:spPr>
          <a:xfrm>
            <a:off x="1085760" y="36385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10" name="CustomShape 16"/>
          <p:cNvSpPr/>
          <p:nvPr/>
        </p:nvSpPr>
        <p:spPr>
          <a:xfrm>
            <a:off x="1081080" y="455688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11" name="CustomShape 17"/>
          <p:cNvSpPr/>
          <p:nvPr/>
        </p:nvSpPr>
        <p:spPr>
          <a:xfrm>
            <a:off x="1087920" y="27241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12" name="CustomShape 18"/>
          <p:cNvSpPr/>
          <p:nvPr/>
        </p:nvSpPr>
        <p:spPr>
          <a:xfrm>
            <a:off x="1087920" y="17971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13" name="CustomShape 19"/>
          <p:cNvSpPr/>
          <p:nvPr/>
        </p:nvSpPr>
        <p:spPr>
          <a:xfrm>
            <a:off x="1087920" y="547308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14" name="CustomShape 20"/>
          <p:cNvSpPr/>
          <p:nvPr/>
        </p:nvSpPr>
        <p:spPr>
          <a:xfrm>
            <a:off x="2392920" y="4124880"/>
            <a:ext cx="5781600" cy="576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обеспечение межведомственного взаимодействия,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сотрудничества с родителями обучающихся</a:t>
            </a:r>
            <a:endParaRPr/>
          </a:p>
        </p:txBody>
      </p:sp>
      <p:sp>
        <p:nvSpPr>
          <p:cNvPr id="115" name="CustomShape 21"/>
          <p:cNvSpPr/>
          <p:nvPr/>
        </p:nvSpPr>
        <p:spPr>
          <a:xfrm>
            <a:off x="2309040" y="2916360"/>
            <a:ext cx="6399720" cy="81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предоставление подросткам, родителям обучающихся объективной информации о наркотических веществах, их воздействии на человека и последствиях применения</a:t>
            </a:r>
            <a:endParaRPr/>
          </a:p>
        </p:txBody>
      </p:sp>
      <p:sp>
        <p:nvSpPr>
          <p:cNvPr id="116" name="CustomShape 22"/>
          <p:cNvSpPr/>
          <p:nvPr/>
        </p:nvSpPr>
        <p:spPr>
          <a:xfrm>
            <a:off x="2392920" y="5057280"/>
            <a:ext cx="6185880" cy="81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организация системы раннего выявления незаконных потребителей наркотических средств и психотропных веществ среди обучающихся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24920"/>
            <a:ext cx="9151920" cy="402120"/>
          </a:xfrm>
          <a:prstGeom prst="rect">
            <a:avLst/>
          </a:prstGeom>
        </p:spPr>
      </p:pic>
      <p:pic>
        <p:nvPicPr>
          <p:cNvPr descr="" id="118" name="Picture 2"/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1080" y="961200"/>
            <a:ext cx="9151920" cy="34920"/>
          </a:xfrm>
          <a:prstGeom prst="rect">
            <a:avLst/>
          </a:prstGeom>
        </p:spPr>
      </p:pic>
      <p:sp>
        <p:nvSpPr>
          <p:cNvPr id="119" name="CustomShape 1"/>
          <p:cNvSpPr/>
          <p:nvPr/>
        </p:nvSpPr>
        <p:spPr>
          <a:xfrm>
            <a:off x="1264680" y="56520"/>
            <a:ext cx="7286760" cy="862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dd8f3a"/>
                </a:solidFill>
                <a:latin typeface="Calibri"/>
              </a:rPr>
              <a:t>Раннее  выявление потребителей наркотиков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32360" y="1732320"/>
            <a:ext cx="8243640" cy="1730160"/>
          </a:xfrm>
          <a:prstGeom prst="rect">
            <a:avLst/>
          </a:prstGeom>
          <a:solidFill>
            <a:srgbClr val="dd8f3a"/>
          </a:solidFill>
        </p:spPr>
      </p:sp>
      <p:sp>
        <p:nvSpPr>
          <p:cNvPr id="121" name="CustomShape 3"/>
          <p:cNvSpPr/>
          <p:nvPr/>
        </p:nvSpPr>
        <p:spPr>
          <a:xfrm flipV="1" rot="10800000">
            <a:off x="-772920" y="-31320"/>
            <a:ext cx="1206000" cy="176220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122" name="CustomShape 4"/>
          <p:cNvSpPr/>
          <p:nvPr/>
        </p:nvSpPr>
        <p:spPr>
          <a:xfrm flipH="1" flipV="1" rot="10800000">
            <a:off x="-3385440" y="-38520"/>
            <a:ext cx="6046560" cy="17694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123" name="CustomShape 5"/>
          <p:cNvSpPr/>
          <p:nvPr/>
        </p:nvSpPr>
        <p:spPr>
          <a:xfrm>
            <a:off x="465120" y="4028040"/>
            <a:ext cx="8243640" cy="1720080"/>
          </a:xfrm>
          <a:prstGeom prst="rect">
            <a:avLst/>
          </a:prstGeom>
          <a:solidFill>
            <a:srgbClr val="009900"/>
          </a:solidFill>
        </p:spPr>
      </p:sp>
      <p:sp>
        <p:nvSpPr>
          <p:cNvPr id="124" name="CustomShape 6"/>
          <p:cNvSpPr/>
          <p:nvPr/>
        </p:nvSpPr>
        <p:spPr>
          <a:xfrm flipV="1" rot="10800000">
            <a:off x="-740160" y="2274840"/>
            <a:ext cx="1206000" cy="1751760"/>
          </a:xfrm>
          <a:prstGeom prst="rect">
            <a:avLst/>
          </a:prstGeom>
          <a:solidFill>
            <a:srgbClr val="5077a6"/>
          </a:solidFill>
        </p:spPr>
      </p:sp>
      <p:sp>
        <p:nvSpPr>
          <p:cNvPr id="125" name="CustomShape 7"/>
          <p:cNvSpPr/>
          <p:nvPr/>
        </p:nvSpPr>
        <p:spPr>
          <a:xfrm flipH="1" flipV="1" rot="10800000">
            <a:off x="-5344200" y="2267280"/>
            <a:ext cx="7041960" cy="1758600"/>
          </a:xfrm>
          <a:prstGeom prst="rect">
            <a:avLst/>
          </a:prstGeom>
          <a:solidFill>
            <a:srgbClr val="cfdae7"/>
          </a:solidFill>
        </p:spPr>
      </p:sp>
      <p:sp>
        <p:nvSpPr>
          <p:cNvPr id="126" name="CustomShape 8"/>
          <p:cNvSpPr/>
          <p:nvPr/>
        </p:nvSpPr>
        <p:spPr>
          <a:xfrm>
            <a:off x="1085760" y="36385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27" name="CustomShape 9"/>
          <p:cNvSpPr/>
          <p:nvPr/>
        </p:nvSpPr>
        <p:spPr>
          <a:xfrm>
            <a:off x="1087920" y="27241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28" name="CustomShape 10"/>
          <p:cNvSpPr/>
          <p:nvPr/>
        </p:nvSpPr>
        <p:spPr>
          <a:xfrm>
            <a:off x="1087920" y="179712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29" name="CustomShape 11"/>
          <p:cNvSpPr/>
          <p:nvPr/>
        </p:nvSpPr>
        <p:spPr>
          <a:xfrm>
            <a:off x="1087920" y="5473080"/>
            <a:ext cx="1188720" cy="777600"/>
          </a:xfrm>
          <a:prstGeom prst="rect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130" name="CustomShape 12"/>
          <p:cNvSpPr/>
          <p:nvPr/>
        </p:nvSpPr>
        <p:spPr>
          <a:xfrm>
            <a:off x="2796840" y="1713960"/>
            <a:ext cx="5781600" cy="1549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добровольное тестирование обучающихся с использованием иммунохроматографических тестов для экспресс-анализа наркотических средств, психотропных и других веществ в организме человека с целью выявления среди обучающихся лиц, употребляющих наркотические средства без назначения врача</a:t>
            </a:r>
            <a:endParaRPr/>
          </a:p>
        </p:txBody>
      </p:sp>
      <p:sp>
        <p:nvSpPr>
          <p:cNvPr id="131" name="CustomShape 13"/>
          <p:cNvSpPr/>
          <p:nvPr/>
        </p:nvSpPr>
        <p:spPr>
          <a:xfrm>
            <a:off x="2661840" y="4417200"/>
            <a:ext cx="5981760" cy="81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Arial"/>
              </a:rPr>
              <a:t>добровольное социально-психологическое тестирование обучающихся в образовательных организациях и профилактические медицинские осмотры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046520" y="56520"/>
            <a:ext cx="7964280" cy="901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dd8f3a"/>
                </a:solidFill>
                <a:latin typeface="Calibri"/>
              </a:rPr>
              <a:t>Добровольное  Тестирование обучающихся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390600" y="1127160"/>
            <a:ext cx="8461800" cy="363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В 2010-2014 годах проведено тестирование* 77 048 обучающихся 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479520" y="5519880"/>
            <a:ext cx="8028360" cy="607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* </a:t>
            </a:r>
            <a:r>
              <a:rPr lang="ru-RU" sz="1600">
                <a:solidFill>
                  <a:srgbClr val="000000"/>
                </a:solidFill>
                <a:latin typeface="Arial"/>
              </a:rPr>
              <a:t>с использованием иммунохроматографических тестов для экспресс-анализа наркотических средств, психотропных и других веществ в организме человека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46520" y="56520"/>
            <a:ext cx="7964280" cy="901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dd8f3a"/>
                </a:solidFill>
                <a:latin typeface="Calibri"/>
              </a:rPr>
              <a:t>Социально-психологическое  Тестирование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390600" y="1127160"/>
            <a:ext cx="8461800" cy="363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В 2014-2015 уч. году проведено тестирование  25 907 обучающихся </a:t>
            </a:r>
            <a:endParaRPr/>
          </a:p>
        </p:txBody>
      </p:sp>
      <p:graphicFrame>
        <p:nvGraphicFramePr>
          <p:cNvPr id="137" name="Содержимое 6"/>
          <p:cNvGraphicFramePr/>
          <p:nvPr/>
        </p:nvGraphicFramePr>
        <p:xfrm>
          <a:off x="174960" y="1600200"/>
          <a:ext cx="4191480" cy="319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8" name="Диаграмма 8"/>
          <p:cNvGraphicFramePr/>
          <p:nvPr/>
        </p:nvGraphicFramePr>
        <p:xfrm>
          <a:off x="4595040" y="1752480"/>
          <a:ext cx="4257360" cy="327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" name="CustomShape 3"/>
          <p:cNvSpPr/>
          <p:nvPr/>
        </p:nvSpPr>
        <p:spPr>
          <a:xfrm>
            <a:off x="1391040" y="5155560"/>
            <a:ext cx="5825880" cy="638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1380 обучающихся  составили по результатам тестирования группу «социального риска»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24920"/>
            <a:ext cx="9151920" cy="402120"/>
          </a:xfrm>
          <a:prstGeom prst="rect">
            <a:avLst/>
          </a:prstGeom>
        </p:spPr>
      </p:pic>
      <p:pic>
        <p:nvPicPr>
          <p:cNvPr descr="" id="141" name="Picture 2"/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1080" y="961200"/>
            <a:ext cx="9151920" cy="34920"/>
          </a:xfrm>
          <a:prstGeom prst="rect">
            <a:avLst/>
          </a:prstGeom>
        </p:spPr>
      </p:pic>
      <p:sp>
        <p:nvSpPr>
          <p:cNvPr id="142" name="CustomShape 1"/>
          <p:cNvSpPr/>
          <p:nvPr/>
        </p:nvSpPr>
        <p:spPr>
          <a:xfrm>
            <a:off x="896400" y="2858760"/>
            <a:ext cx="7716240" cy="862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dd8f3a"/>
                </a:solidFill>
                <a:latin typeface="Calibri"/>
              </a:rPr>
              <a:t>СПАСИБО ЗА ВНИМАНИЕ</a:t>
            </a:r>
            <a:endParaRPr/>
          </a:p>
        </p:txBody>
      </p:sp>
      <p:sp>
        <p:nvSpPr>
          <p:cNvPr id="143" name="Line 2"/>
          <p:cNvSpPr/>
          <p:nvPr/>
        </p:nvSpPr>
        <p:spPr>
          <a:xfrm>
            <a:off x="11663280" y="2097720"/>
            <a:ext cx="0" cy="936000"/>
          </a:xfrm>
          <a:prstGeom prst="line">
            <a:avLst/>
          </a:prstGeom>
          <a:ln cap="rnd" w="38160">
            <a:solidFill>
              <a:srgbClr val="a6a6a6"/>
            </a:solidFill>
            <a:custDash>
              <a:ds d="106000" sp="106000"/>
            </a:custDash>
            <a:round/>
          </a:ln>
        </p:spPr>
      </p:sp>
      <p:sp>
        <p:nvSpPr>
          <p:cNvPr id="144" name="CustomShape 3"/>
          <p:cNvSpPr/>
          <p:nvPr/>
        </p:nvSpPr>
        <p:spPr>
          <a:xfrm>
            <a:off x="8528760" y="6033960"/>
            <a:ext cx="565920" cy="347400"/>
          </a:xfrm>
          <a:prstGeom prst="actionButtonBlank">
            <a:avLst/>
          </a:prstGeom>
          <a:solidFill>
            <a:srgbClr val="5077a6"/>
          </a:solidFill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