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9" y="-8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33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799"/>
            <a:ext cx="5226119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10635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en-US" sz="2400" b="0" i="0" u="none" strike="noStrike">
        <a:ln>
          <a:noFill/>
        </a:ln>
        <a:solidFill>
          <a:srgbClr val="000000"/>
        </a:solidFill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4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61238" y="117475"/>
            <a:ext cx="2205037" cy="68691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67475" cy="68691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7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0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101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3850" y="2224088"/>
            <a:ext cx="4162425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0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6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58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908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0591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40879" y="117000"/>
            <a:ext cx="860796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1088280" y="2224079"/>
            <a:ext cx="8477279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7937279" y="6251399"/>
            <a:ext cx="1969200" cy="105731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1" i="1" u="none" strike="noStrike">
          <a:ln>
            <a:noFill/>
          </a:ln>
          <a:solidFill>
            <a:srgbClr val="E6E6E6"/>
          </a:solidFill>
          <a:latin typeface="Albany" pitchFamily="34"/>
          <a:cs typeface="Arial Unicode MS" pitchFamily="2"/>
        </a:defRPr>
      </a:lvl1pPr>
    </p:titleStyle>
    <p:bodyStyle>
      <a:lvl1pPr marL="0" marR="0" indent="0" algn="l" rtl="0" hangingPunct="0">
        <a:tabLst/>
        <a:defRPr lang="en-US" sz="3200" b="0" i="0" u="none" strike="noStrike">
          <a:ln>
            <a:noFill/>
          </a:ln>
          <a:solidFill>
            <a:srgbClr val="E6E6E6"/>
          </a:solidFill>
          <a:latin typeface="Albany" pitchFamily="34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194081"/>
            <a:ext cx="8607960" cy="1107996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en-US" sz="3600" dirty="0" err="1" smtClean="0"/>
              <a:t>Красноярский</a:t>
            </a:r>
            <a:r>
              <a:rPr lang="en-US" sz="3600" dirty="0"/>
              <a:t> </a:t>
            </a:r>
            <a:r>
              <a:rPr lang="ru-RU" sz="3600" dirty="0" smtClean="0"/>
              <a:t>к</a:t>
            </a:r>
            <a:r>
              <a:rPr lang="en-US" sz="3600" dirty="0" err="1" smtClean="0"/>
              <a:t>раевой</a:t>
            </a:r>
            <a:r>
              <a:rPr lang="en-US" sz="3600" dirty="0" smtClean="0"/>
              <a:t> </a:t>
            </a:r>
            <a:r>
              <a:rPr lang="ru-RU" sz="3600" dirty="0" smtClean="0"/>
              <a:t>н</a:t>
            </a:r>
            <a:r>
              <a:rPr lang="en-US" sz="3600" dirty="0" err="1" smtClean="0"/>
              <a:t>аркологический</a:t>
            </a:r>
            <a:r>
              <a:rPr lang="en-US" sz="3600" dirty="0" smtClean="0"/>
              <a:t> </a:t>
            </a:r>
            <a:r>
              <a:rPr lang="ru-RU" sz="3600" dirty="0" smtClean="0"/>
              <a:t>д</a:t>
            </a:r>
            <a:r>
              <a:rPr lang="en-US" sz="3600" dirty="0" err="1" smtClean="0"/>
              <a:t>испансер</a:t>
            </a:r>
            <a:r>
              <a:rPr lang="en-US" sz="3600" dirty="0" smtClean="0"/>
              <a:t> </a:t>
            </a:r>
            <a:r>
              <a:rPr lang="en-US" sz="3600" dirty="0"/>
              <a:t>№1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71760" y="1403573"/>
            <a:ext cx="9865096" cy="5583665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216000" lvl="0" indent="-216000" algn="ctr">
              <a:buNone/>
            </a:pPr>
            <a:endParaRPr lang="ru-RU" sz="48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ru-RU" sz="4800" dirty="0" smtClean="0">
                <a:latin typeface="Thorndale" pitchFamily="18"/>
              </a:rPr>
              <a:t>Работа психотерапевтической группы в условиях а</a:t>
            </a:r>
            <a:r>
              <a:rPr lang="en-US" sz="4800" dirty="0" err="1" smtClean="0">
                <a:latin typeface="Thorndale" pitchFamily="18"/>
              </a:rPr>
              <a:t>мбулаторн</a:t>
            </a:r>
            <a:r>
              <a:rPr lang="ru-RU" sz="4800" dirty="0" smtClean="0">
                <a:latin typeface="Thorndale" pitchFamily="18"/>
              </a:rPr>
              <a:t>ой</a:t>
            </a:r>
            <a:r>
              <a:rPr lang="en-US" sz="4800" dirty="0" smtClean="0">
                <a:latin typeface="Thorndale" pitchFamily="18"/>
              </a:rPr>
              <a:t> </a:t>
            </a:r>
            <a:r>
              <a:rPr lang="en-US" sz="4800" dirty="0" err="1" smtClean="0">
                <a:latin typeface="Thorndale" pitchFamily="18"/>
              </a:rPr>
              <a:t>реабилитаци</a:t>
            </a:r>
            <a:r>
              <a:rPr lang="ru-RU" sz="4800" dirty="0" smtClean="0">
                <a:latin typeface="Thorndale" pitchFamily="18"/>
              </a:rPr>
              <a:t>и</a:t>
            </a:r>
            <a:endParaRPr lang="ru-RU" sz="4800" dirty="0" smtClean="0">
              <a:latin typeface="Thorndale" pitchFamily="18"/>
            </a:endParaRPr>
          </a:p>
          <a:p>
            <a:pPr marL="216000" lvl="0" indent="-216000" algn="ctr">
              <a:buNone/>
            </a:pPr>
            <a:r>
              <a:rPr lang="ru-RU" sz="6000" dirty="0" smtClean="0">
                <a:latin typeface="Thorndale" pitchFamily="18"/>
              </a:rPr>
              <a:t>             </a:t>
            </a:r>
          </a:p>
          <a:p>
            <a:pPr marL="216000" lvl="0" indent="-216000" algn="ctr">
              <a:buNone/>
            </a:pPr>
            <a:r>
              <a:rPr lang="ru-RU" sz="6000" dirty="0">
                <a:latin typeface="Thorndale" pitchFamily="18"/>
              </a:rPr>
              <a:t> </a:t>
            </a:r>
            <a:r>
              <a:rPr lang="ru-RU" sz="6000" dirty="0" smtClean="0">
                <a:latin typeface="Thorndale" pitchFamily="18"/>
              </a:rPr>
              <a:t>           </a:t>
            </a:r>
            <a:r>
              <a:rPr lang="ru-RU" sz="3600" dirty="0" smtClean="0">
                <a:latin typeface="Thorndale" pitchFamily="18"/>
              </a:rPr>
              <a:t>Медведев Максим </a:t>
            </a:r>
            <a:r>
              <a:rPr lang="ru-RU" sz="3600" dirty="0" err="1" smtClean="0">
                <a:latin typeface="Thorndale" pitchFamily="18"/>
              </a:rPr>
              <a:t>Эрмингельдович</a:t>
            </a:r>
            <a:r>
              <a:rPr lang="ru-RU" sz="3600" dirty="0" smtClean="0">
                <a:latin typeface="Thorndale" pitchFamily="18"/>
              </a:rPr>
              <a:t>,     </a:t>
            </a:r>
          </a:p>
          <a:p>
            <a:pPr marL="216000" lvl="0" indent="-216000" algn="ctr">
              <a:buNone/>
            </a:pPr>
            <a:r>
              <a:rPr lang="ru-RU" sz="3600" dirty="0">
                <a:latin typeface="Thorndale" pitchFamily="18"/>
              </a:rPr>
              <a:t> </a:t>
            </a:r>
            <a:r>
              <a:rPr lang="ru-RU" sz="3600" dirty="0" smtClean="0">
                <a:latin typeface="Thorndale" pitchFamily="18"/>
              </a:rPr>
              <a:t>                             </a:t>
            </a:r>
            <a:r>
              <a:rPr lang="ru-RU" sz="3600" dirty="0" smtClean="0">
                <a:latin typeface="Thorndale" pitchFamily="18"/>
              </a:rPr>
              <a:t>врач психотерапевт ККНД №1</a:t>
            </a:r>
            <a:endParaRPr lang="ru-RU" sz="3600" dirty="0">
              <a:latin typeface="Thorndale" pitchFamily="18"/>
            </a:endParaRPr>
          </a:p>
          <a:p>
            <a:pPr marL="216000" lvl="0" indent="-216000" algn="ctr">
              <a:buNone/>
            </a:pPr>
            <a:endParaRPr lang="en-US" sz="6000" dirty="0">
              <a:latin typeface="Thorndal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екоменд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8" y="236486"/>
            <a:ext cx="9123969" cy="615553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en-US" dirty="0" err="1"/>
              <a:t>Принуждение</a:t>
            </a:r>
            <a:endParaRPr lang="en-US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8" y="1115542"/>
            <a:ext cx="9063191" cy="5161778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marL="0" lvl="0" indent="0" algn="just">
              <a:buNone/>
            </a:pPr>
            <a:r>
              <a:rPr lang="en-US" dirty="0" err="1"/>
              <a:t>Принуждение</a:t>
            </a:r>
            <a:r>
              <a:rPr lang="en-US" dirty="0"/>
              <a:t> в </a:t>
            </a:r>
            <a:r>
              <a:rPr lang="en-US" dirty="0" err="1"/>
              <a:t>какой</a:t>
            </a:r>
            <a:r>
              <a:rPr lang="en-US" dirty="0"/>
              <a:t> </a:t>
            </a:r>
            <a:r>
              <a:rPr lang="en-US" dirty="0" err="1"/>
              <a:t>либо</a:t>
            </a:r>
            <a:r>
              <a:rPr lang="en-US" dirty="0"/>
              <a:t> </a:t>
            </a:r>
            <a:r>
              <a:rPr lang="en-US" dirty="0" err="1"/>
              <a:t>форме</a:t>
            </a:r>
            <a:r>
              <a:rPr lang="en-US" dirty="0"/>
              <a:t> – </a:t>
            </a:r>
            <a:r>
              <a:rPr lang="en-US" dirty="0" err="1"/>
              <a:t>необходимый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человеческого</a:t>
            </a:r>
            <a:r>
              <a:rPr lang="en-US" dirty="0"/>
              <a:t> </a:t>
            </a:r>
            <a:r>
              <a:rPr lang="en-US" dirty="0" err="1" smtClean="0"/>
              <a:t>поведения</a:t>
            </a:r>
            <a:r>
              <a:rPr lang="en-US" dirty="0" smtClean="0"/>
              <a:t> </a:t>
            </a:r>
            <a:r>
              <a:rPr lang="en-US" dirty="0"/>
              <a:t>( Simmel,1950).</a:t>
            </a:r>
          </a:p>
          <a:p>
            <a:pPr marL="0" lvl="0" indent="0" algn="just">
              <a:buNone/>
            </a:pPr>
            <a:endParaRPr lang="en-US" sz="1100" dirty="0"/>
          </a:p>
          <a:p>
            <a:pPr marL="0" lvl="0" indent="0" algn="just">
              <a:buNone/>
            </a:pPr>
            <a:r>
              <a:rPr lang="en-US" dirty="0" err="1"/>
              <a:t>Вынуждение</a:t>
            </a:r>
            <a:r>
              <a:rPr lang="en-US" dirty="0"/>
              <a:t>  к  </a:t>
            </a:r>
            <a:r>
              <a:rPr lang="en-US" dirty="0" err="1"/>
              <a:t>сотрудничеству</a:t>
            </a:r>
            <a:r>
              <a:rPr lang="en-US" dirty="0"/>
              <a:t> </a:t>
            </a:r>
            <a:r>
              <a:rPr lang="en-US" dirty="0" err="1"/>
              <a:t>освобождает</a:t>
            </a:r>
            <a:r>
              <a:rPr lang="en-US" dirty="0"/>
              <a:t> </a:t>
            </a:r>
            <a:r>
              <a:rPr lang="en-US" dirty="0" err="1"/>
              <a:t>алкоголика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наркомана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бремени</a:t>
            </a:r>
            <a:r>
              <a:rPr lang="en-US" dirty="0"/>
              <a:t> </a:t>
            </a:r>
            <a:r>
              <a:rPr lang="en-US" dirty="0" err="1"/>
              <a:t>выработки</a:t>
            </a:r>
            <a:r>
              <a:rPr lang="en-US" dirty="0"/>
              <a:t> </a:t>
            </a:r>
            <a:r>
              <a:rPr lang="en-US" dirty="0" err="1"/>
              <a:t>собственной</a:t>
            </a:r>
            <a:r>
              <a:rPr lang="en-US" dirty="0"/>
              <a:t> </a:t>
            </a:r>
            <a:r>
              <a:rPr lang="en-US" dirty="0" err="1"/>
              <a:t>мотивации</a:t>
            </a:r>
            <a:r>
              <a:rPr lang="en-US" dirty="0"/>
              <a:t>.</a:t>
            </a:r>
          </a:p>
          <a:p>
            <a:pPr marL="0" lvl="0" indent="0" algn="just">
              <a:buNone/>
            </a:pPr>
            <a:endParaRPr lang="en-US" sz="1100" dirty="0"/>
          </a:p>
          <a:p>
            <a:pPr marL="0" lvl="0" indent="0" algn="just">
              <a:buNone/>
            </a:pPr>
            <a:r>
              <a:rPr lang="en-US" dirty="0" err="1"/>
              <a:t>Зачастую</a:t>
            </a:r>
            <a:r>
              <a:rPr lang="en-US" dirty="0"/>
              <a:t> </a:t>
            </a:r>
            <a:r>
              <a:rPr lang="en-US" dirty="0" err="1"/>
              <a:t>гарантированная</a:t>
            </a:r>
            <a:r>
              <a:rPr lang="en-US" dirty="0"/>
              <a:t> </a:t>
            </a:r>
            <a:r>
              <a:rPr lang="en-US" dirty="0" err="1"/>
              <a:t>работа</a:t>
            </a:r>
            <a:r>
              <a:rPr lang="en-US" dirty="0"/>
              <a:t> </a:t>
            </a:r>
            <a:r>
              <a:rPr lang="en-US" dirty="0" err="1"/>
              <a:t>оказывается</a:t>
            </a:r>
            <a:r>
              <a:rPr lang="en-US" dirty="0"/>
              <a:t> </a:t>
            </a:r>
            <a:r>
              <a:rPr lang="en-US" dirty="0" err="1"/>
              <a:t>основным</a:t>
            </a:r>
            <a:r>
              <a:rPr lang="en-US" dirty="0"/>
              <a:t> </a:t>
            </a:r>
            <a:r>
              <a:rPr lang="en-US" dirty="0" err="1"/>
              <a:t>двигателем</a:t>
            </a:r>
            <a:r>
              <a:rPr lang="en-US" dirty="0"/>
              <a:t> </a:t>
            </a:r>
            <a:r>
              <a:rPr lang="en-US" dirty="0" err="1"/>
              <a:t>отрицания</a:t>
            </a:r>
            <a:r>
              <a:rPr lang="en-US" dirty="0"/>
              <a:t>.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она</a:t>
            </a:r>
            <a:r>
              <a:rPr lang="en-US" dirty="0"/>
              <a:t> </a:t>
            </a:r>
            <a:r>
              <a:rPr lang="en-US" dirty="0" err="1"/>
              <a:t>оказывается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угрозой</a:t>
            </a:r>
            <a:r>
              <a:rPr lang="en-US" dirty="0"/>
              <a:t>, </a:t>
            </a:r>
            <a:r>
              <a:rPr lang="en-US" dirty="0" err="1"/>
              <a:t>отрицание</a:t>
            </a:r>
            <a:r>
              <a:rPr lang="en-US" dirty="0"/>
              <a:t> </a:t>
            </a:r>
            <a:r>
              <a:rPr lang="en-US" dirty="0" err="1"/>
              <a:t>начинает</a:t>
            </a:r>
            <a:r>
              <a:rPr lang="en-US" dirty="0"/>
              <a:t> </a:t>
            </a:r>
            <a:r>
              <a:rPr lang="en-US" dirty="0" err="1"/>
              <a:t>давать</a:t>
            </a:r>
            <a:r>
              <a:rPr lang="en-US" dirty="0"/>
              <a:t> </a:t>
            </a:r>
            <a:r>
              <a:rPr lang="en-US" dirty="0" err="1"/>
              <a:t>трещины</a:t>
            </a:r>
            <a:r>
              <a:rPr lang="en-US" dirty="0"/>
              <a:t>.</a:t>
            </a:r>
          </a:p>
          <a:p>
            <a:pPr marL="0" lvl="0" indent="0" algn="just">
              <a:buNone/>
            </a:pPr>
            <a:endParaRPr lang="ru-RU" sz="1000" dirty="0" smtClean="0"/>
          </a:p>
          <a:p>
            <a:pPr marL="0" lvl="0" indent="0" algn="just">
              <a:buNone/>
            </a:pPr>
            <a:r>
              <a:rPr lang="en-US" dirty="0" err="1" smtClean="0"/>
              <a:t>Суд</a:t>
            </a:r>
            <a:r>
              <a:rPr lang="en-US" dirty="0"/>
              <a:t>, </a:t>
            </a:r>
            <a:r>
              <a:rPr lang="en-US" dirty="0" err="1"/>
              <a:t>социальный</a:t>
            </a:r>
            <a:r>
              <a:rPr lang="en-US" dirty="0"/>
              <a:t> </a:t>
            </a:r>
            <a:r>
              <a:rPr lang="en-US" dirty="0" err="1"/>
              <a:t>работник</a:t>
            </a:r>
            <a:r>
              <a:rPr lang="en-US" dirty="0"/>
              <a:t>, </a:t>
            </a:r>
            <a:r>
              <a:rPr lang="en-US" dirty="0" err="1"/>
              <a:t>полиция</a:t>
            </a:r>
            <a:r>
              <a:rPr lang="en-US" dirty="0"/>
              <a:t>, </a:t>
            </a:r>
            <a:r>
              <a:rPr lang="en-US" dirty="0" err="1"/>
              <a:t>работодатель</a:t>
            </a:r>
            <a:r>
              <a:rPr lang="en-US"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Интервенция - вмешательство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809" y="1115541"/>
            <a:ext cx="9145016" cy="6120679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err="1" smtClean="0"/>
              <a:t>Выбор</a:t>
            </a:r>
            <a:r>
              <a:rPr lang="en-US" dirty="0" smtClean="0"/>
              <a:t> </a:t>
            </a:r>
            <a:r>
              <a:rPr lang="en-US" dirty="0" err="1" smtClean="0"/>
              <a:t>критическ</a:t>
            </a:r>
            <a:r>
              <a:rPr lang="ru-RU" dirty="0" smtClean="0"/>
              <a:t>ой</a:t>
            </a:r>
            <a:r>
              <a:rPr lang="en-US" dirty="0" smtClean="0"/>
              <a:t> </a:t>
            </a:r>
            <a:r>
              <a:rPr lang="en-US" dirty="0" err="1" smtClean="0"/>
              <a:t>точк</a:t>
            </a:r>
            <a:r>
              <a:rPr lang="ru-RU" dirty="0" smtClean="0"/>
              <a:t>и</a:t>
            </a:r>
            <a:r>
              <a:rPr lang="en-US" dirty="0" smtClean="0"/>
              <a:t>. </a:t>
            </a:r>
            <a:r>
              <a:rPr lang="en-US" dirty="0" err="1"/>
              <a:t>Алкоголики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и </a:t>
            </a:r>
            <a:r>
              <a:rPr lang="en-US" dirty="0" err="1"/>
              <a:t>наркоманы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взять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 </a:t>
            </a:r>
            <a:r>
              <a:rPr lang="en-US" dirty="0" err="1"/>
              <a:t>ответственность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свои</a:t>
            </a:r>
            <a:r>
              <a:rPr lang="en-US" dirty="0"/>
              <a:t> </a:t>
            </a:r>
            <a:r>
              <a:rPr lang="en-US" dirty="0" err="1"/>
              <a:t>действия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глубоком</a:t>
            </a:r>
            <a:r>
              <a:rPr lang="en-US" dirty="0"/>
              <a:t>, “</a:t>
            </a:r>
            <a:r>
              <a:rPr lang="en-US" dirty="0" err="1"/>
              <a:t>нутряном</a:t>
            </a:r>
            <a:r>
              <a:rPr lang="en-US" dirty="0"/>
              <a:t>” </a:t>
            </a:r>
            <a:r>
              <a:rPr lang="en-US" dirty="0" err="1"/>
              <a:t>уровне</a:t>
            </a:r>
            <a:r>
              <a:rPr lang="en-US" dirty="0"/>
              <a:t> </a:t>
            </a:r>
            <a:r>
              <a:rPr lang="en-US" dirty="0" err="1"/>
              <a:t>решить</a:t>
            </a:r>
            <a:r>
              <a:rPr lang="en-US" dirty="0"/>
              <a:t> </a:t>
            </a:r>
            <a:r>
              <a:rPr lang="en-US" dirty="0" err="1"/>
              <a:t>изменить</a:t>
            </a:r>
            <a:r>
              <a:rPr lang="en-US" dirty="0"/>
              <a:t> </a:t>
            </a:r>
            <a:r>
              <a:rPr lang="en-US" dirty="0" err="1"/>
              <a:t>свою</a:t>
            </a:r>
            <a:r>
              <a:rPr lang="en-US" dirty="0"/>
              <a:t> </a:t>
            </a:r>
            <a:r>
              <a:rPr lang="en-US" dirty="0" err="1"/>
              <a:t>жизнь</a:t>
            </a:r>
            <a:r>
              <a:rPr lang="en-US" dirty="0"/>
              <a:t>. 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“</a:t>
            </a:r>
            <a:r>
              <a:rPr lang="en-US" dirty="0" err="1"/>
              <a:t>Всякий</a:t>
            </a:r>
            <a:r>
              <a:rPr lang="en-US" dirty="0"/>
              <a:t> </a:t>
            </a:r>
            <a:r>
              <a:rPr lang="en-US" dirty="0" err="1"/>
              <a:t>раз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пытаетесь</a:t>
            </a:r>
            <a:r>
              <a:rPr lang="en-US" dirty="0"/>
              <a:t> </a:t>
            </a:r>
            <a:r>
              <a:rPr lang="en-US" dirty="0" err="1"/>
              <a:t>спасти</a:t>
            </a:r>
            <a:r>
              <a:rPr lang="en-US" dirty="0"/>
              <a:t> </a:t>
            </a:r>
            <a:r>
              <a:rPr lang="en-US" dirty="0" err="1"/>
              <a:t>алкоголика</a:t>
            </a:r>
            <a:r>
              <a:rPr lang="en-US" dirty="0"/>
              <a:t>,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откладываете</a:t>
            </a:r>
            <a:r>
              <a:rPr lang="en-US" dirty="0"/>
              <a:t> </a:t>
            </a:r>
            <a:r>
              <a:rPr lang="en-US" dirty="0" err="1"/>
              <a:t>полезное</a:t>
            </a:r>
            <a:r>
              <a:rPr lang="en-US" dirty="0"/>
              <a:t> </a:t>
            </a:r>
            <a:r>
              <a:rPr lang="en-US" dirty="0" err="1"/>
              <a:t>лечение</a:t>
            </a:r>
            <a:r>
              <a:rPr lang="en-US" dirty="0"/>
              <a:t>” </a:t>
            </a:r>
            <a:r>
              <a:rPr lang="en-US" dirty="0" err="1"/>
              <a:t>Вернон</a:t>
            </a:r>
            <a:r>
              <a:rPr lang="en-US" dirty="0"/>
              <a:t> </a:t>
            </a:r>
            <a:r>
              <a:rPr lang="en-US" dirty="0" err="1"/>
              <a:t>Джонсон</a:t>
            </a:r>
            <a:r>
              <a:rPr lang="en-US" dirty="0"/>
              <a:t> (1973).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“ </a:t>
            </a:r>
            <a:r>
              <a:rPr lang="en-US" dirty="0" err="1"/>
              <a:t>Единственный</a:t>
            </a:r>
            <a:r>
              <a:rPr lang="en-US" dirty="0"/>
              <a:t> </a:t>
            </a:r>
            <a:r>
              <a:rPr lang="en-US" dirty="0" err="1"/>
              <a:t>путь</a:t>
            </a:r>
            <a:r>
              <a:rPr lang="en-US" dirty="0"/>
              <a:t> </a:t>
            </a:r>
            <a:r>
              <a:rPr lang="en-US" dirty="0" err="1"/>
              <a:t>обрантно</a:t>
            </a:r>
            <a:r>
              <a:rPr lang="en-US" dirty="0"/>
              <a:t> к </a:t>
            </a:r>
            <a:r>
              <a:rPr lang="en-US" dirty="0" err="1"/>
              <a:t>реальности</a:t>
            </a:r>
            <a:r>
              <a:rPr lang="en-US" dirty="0"/>
              <a:t> </a:t>
            </a:r>
            <a:r>
              <a:rPr lang="en-US" dirty="0" err="1"/>
              <a:t>проходит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кризис</a:t>
            </a:r>
            <a:r>
              <a:rPr lang="en-US" dirty="0"/>
              <a:t>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Филип Дж. Флорес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63848" y="1691605"/>
            <a:ext cx="8773719" cy="5655313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sz="3600" dirty="0" err="1" smtClean="0"/>
              <a:t>Групповая</a:t>
            </a:r>
            <a:r>
              <a:rPr lang="en-US" sz="3600" dirty="0" smtClean="0"/>
              <a:t> </a:t>
            </a:r>
            <a:r>
              <a:rPr lang="en-US" sz="3600" dirty="0" err="1"/>
              <a:t>психотерапия</a:t>
            </a:r>
            <a:r>
              <a:rPr lang="en-US" sz="3600" dirty="0"/>
              <a:t> </a:t>
            </a:r>
            <a:r>
              <a:rPr lang="en-US" sz="3600" dirty="0" err="1"/>
              <a:t>зависимостей</a:t>
            </a:r>
            <a:r>
              <a:rPr lang="en-US" sz="3600" dirty="0"/>
              <a:t>.</a:t>
            </a:r>
          </a:p>
          <a:p>
            <a:pPr lvl="0">
              <a:buNone/>
            </a:pPr>
            <a:r>
              <a:rPr lang="en-US" sz="3600" dirty="0" err="1"/>
              <a:t>Интеграция</a:t>
            </a:r>
            <a:r>
              <a:rPr lang="en-US" sz="3600" dirty="0"/>
              <a:t> </a:t>
            </a:r>
            <a:r>
              <a:rPr lang="en-US" sz="3600" dirty="0" err="1"/>
              <a:t>двенадцати</a:t>
            </a:r>
            <a:r>
              <a:rPr lang="en-US" sz="3600" dirty="0"/>
              <a:t> </a:t>
            </a:r>
            <a:r>
              <a:rPr lang="en-US" sz="3600" dirty="0" err="1" smtClean="0"/>
              <a:t>шагов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3600" dirty="0" smtClean="0"/>
              <a:t>и </a:t>
            </a:r>
            <a:r>
              <a:rPr lang="en-US" sz="3600" dirty="0" err="1"/>
              <a:t>психодинамической</a:t>
            </a:r>
            <a:r>
              <a:rPr lang="en-US" sz="3600" dirty="0"/>
              <a:t> </a:t>
            </a:r>
            <a:r>
              <a:rPr lang="en-US" sz="3600" dirty="0" err="1"/>
              <a:t>теории</a:t>
            </a:r>
            <a:r>
              <a:rPr lang="en-US" sz="3600" dirty="0"/>
              <a:t>.</a:t>
            </a:r>
          </a:p>
          <a:p>
            <a:pPr lvl="0">
              <a:buNone/>
            </a:pPr>
            <a:endParaRPr lang="en-US" sz="3600" dirty="0"/>
          </a:p>
          <a:p>
            <a:pPr lvl="0">
              <a:buNone/>
            </a:pPr>
            <a:r>
              <a:rPr lang="en-US" sz="3600" dirty="0" err="1"/>
              <a:t>Издательство</a:t>
            </a:r>
            <a:r>
              <a:rPr lang="en-US" sz="3600" dirty="0"/>
              <a:t>: </a:t>
            </a:r>
            <a:r>
              <a:rPr lang="en-US" sz="3600" dirty="0" err="1"/>
              <a:t>Институт</a:t>
            </a:r>
            <a:r>
              <a:rPr lang="en-US" sz="3600" dirty="0"/>
              <a:t> </a:t>
            </a:r>
            <a:r>
              <a:rPr lang="en-US" sz="3600" dirty="0" err="1"/>
              <a:t>общегуманитарных</a:t>
            </a:r>
            <a:r>
              <a:rPr lang="en-US" sz="3600" dirty="0"/>
              <a:t> </a:t>
            </a:r>
            <a:r>
              <a:rPr lang="en-US" sz="3600" dirty="0" err="1"/>
              <a:t>исследований</a:t>
            </a:r>
            <a:r>
              <a:rPr lang="en-US" sz="3600" dirty="0"/>
              <a:t> </a:t>
            </a:r>
            <a:r>
              <a:rPr lang="en-US" sz="3600" dirty="0" err="1" smtClean="0"/>
              <a:t>Москва</a:t>
            </a:r>
            <a:r>
              <a:rPr lang="ru-RU" sz="3600" dirty="0" smtClean="0"/>
              <a:t>,</a:t>
            </a:r>
            <a:r>
              <a:rPr lang="en-US" sz="3600" dirty="0" smtClean="0"/>
              <a:t> </a:t>
            </a:r>
            <a:r>
              <a:rPr lang="en-US" sz="3600" dirty="0"/>
              <a:t>2014 </a:t>
            </a:r>
            <a:r>
              <a:rPr lang="en-US" sz="3600" dirty="0" err="1"/>
              <a:t>год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Проблемы ранней стадии реабилитации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863848" y="1403573"/>
            <a:ext cx="9001000" cy="5616624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endParaRPr lang="ru-RU" sz="2400" dirty="0" smtClean="0"/>
          </a:p>
          <a:p>
            <a:pPr lvl="0">
              <a:buNone/>
            </a:pPr>
            <a:r>
              <a:rPr lang="en-US" dirty="0" err="1" smtClean="0"/>
              <a:t>Фасад</a:t>
            </a:r>
            <a:r>
              <a:rPr lang="en-US" dirty="0" smtClean="0"/>
              <a:t> </a:t>
            </a:r>
            <a:r>
              <a:rPr lang="en-US" dirty="0" err="1"/>
              <a:t>добровольного</a:t>
            </a:r>
            <a:r>
              <a:rPr lang="en-US" dirty="0"/>
              <a:t> </a:t>
            </a:r>
            <a:r>
              <a:rPr lang="en-US" dirty="0" err="1"/>
              <a:t>подчинения</a:t>
            </a:r>
            <a:r>
              <a:rPr lang="en-US" dirty="0"/>
              <a:t> </a:t>
            </a:r>
            <a:r>
              <a:rPr lang="en-US" dirty="0" err="1"/>
              <a:t>должен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увиден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способ</a:t>
            </a:r>
            <a:r>
              <a:rPr lang="en-US" dirty="0"/>
              <a:t> </a:t>
            </a:r>
            <a:r>
              <a:rPr lang="ru-RU" dirty="0" smtClean="0"/>
              <a:t>м</a:t>
            </a:r>
            <a:r>
              <a:rPr lang="en-US" dirty="0" err="1" smtClean="0"/>
              <a:t>анипулирования</a:t>
            </a:r>
            <a:r>
              <a:rPr lang="en-US" dirty="0" smtClean="0"/>
              <a:t> </a:t>
            </a:r>
            <a:r>
              <a:rPr lang="en-US" dirty="0" err="1"/>
              <a:t>процессом</a:t>
            </a:r>
            <a:r>
              <a:rPr lang="en-US" dirty="0"/>
              <a:t> </a:t>
            </a:r>
            <a:r>
              <a:rPr lang="en-US" dirty="0" err="1" smtClean="0"/>
              <a:t>лечения</a:t>
            </a:r>
            <a:r>
              <a:rPr lang="en-US" dirty="0" smtClean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выздоровление</a:t>
            </a:r>
            <a:r>
              <a:rPr lang="en-US" dirty="0"/>
              <a:t> </a:t>
            </a:r>
            <a:r>
              <a:rPr lang="en-US" dirty="0" err="1"/>
              <a:t>будет</a:t>
            </a:r>
            <a:r>
              <a:rPr lang="en-US" dirty="0"/>
              <a:t> </a:t>
            </a:r>
            <a:r>
              <a:rPr lang="en-US" dirty="0" err="1"/>
              <a:t>мотивироваться</a:t>
            </a:r>
            <a:r>
              <a:rPr lang="en-US" dirty="0"/>
              <a:t> </a:t>
            </a:r>
            <a:r>
              <a:rPr lang="en-US" dirty="0" err="1"/>
              <a:t>лишь</a:t>
            </a:r>
            <a:r>
              <a:rPr lang="en-US" dirty="0"/>
              <a:t> </a:t>
            </a:r>
            <a:r>
              <a:rPr lang="en-US" dirty="0" err="1"/>
              <a:t>желанием</a:t>
            </a:r>
            <a:r>
              <a:rPr lang="en-US" dirty="0"/>
              <a:t> </a:t>
            </a:r>
            <a:r>
              <a:rPr lang="en-US" dirty="0" err="1"/>
              <a:t>освободиться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 smtClean="0"/>
              <a:t>внешне</a:t>
            </a:r>
            <a:r>
              <a:rPr lang="ru-RU" dirty="0" smtClean="0"/>
              <a:t>г</a:t>
            </a:r>
            <a:r>
              <a:rPr lang="en-US" dirty="0" smtClean="0"/>
              <a:t>о </a:t>
            </a:r>
            <a:r>
              <a:rPr lang="en-US" dirty="0" err="1"/>
              <a:t>давления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неприятностей</a:t>
            </a:r>
            <a:r>
              <a:rPr lang="en-US" dirty="0"/>
              <a:t> (</a:t>
            </a:r>
            <a:r>
              <a:rPr lang="en-US" dirty="0" err="1"/>
              <a:t>пациент</a:t>
            </a:r>
            <a:r>
              <a:rPr lang="en-US" dirty="0"/>
              <a:t> </a:t>
            </a:r>
            <a:r>
              <a:rPr lang="en-US" dirty="0" err="1"/>
              <a:t>приходит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лечение</a:t>
            </a:r>
            <a:r>
              <a:rPr lang="en-US" dirty="0"/>
              <a:t>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сильнейшим</a:t>
            </a:r>
            <a:r>
              <a:rPr lang="en-US" dirty="0"/>
              <a:t> </a:t>
            </a:r>
            <a:r>
              <a:rPr lang="en-US" dirty="0" err="1"/>
              <a:t>давлением</a:t>
            </a:r>
            <a:r>
              <a:rPr lang="en-US" dirty="0"/>
              <a:t>).</a:t>
            </a:r>
          </a:p>
          <a:p>
            <a:pPr lvl="0">
              <a:buNone/>
            </a:pPr>
            <a:r>
              <a:rPr lang="en-US" dirty="0" err="1"/>
              <a:t>Подобного</a:t>
            </a:r>
            <a:r>
              <a:rPr lang="en-US" dirty="0"/>
              <a:t> </a:t>
            </a:r>
            <a:r>
              <a:rPr lang="en-US" dirty="0" err="1"/>
              <a:t>рода</a:t>
            </a:r>
            <a:r>
              <a:rPr lang="en-US" dirty="0"/>
              <a:t> </a:t>
            </a:r>
            <a:r>
              <a:rPr lang="en-US" dirty="0" err="1"/>
              <a:t>позиция</a:t>
            </a:r>
            <a:r>
              <a:rPr lang="en-US" dirty="0"/>
              <a:t> </a:t>
            </a:r>
            <a:r>
              <a:rPr lang="en-US" dirty="0" err="1"/>
              <a:t>пациентов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конфронтированна</a:t>
            </a:r>
            <a:r>
              <a:rPr lang="en-US" dirty="0"/>
              <a:t> и </a:t>
            </a:r>
            <a:r>
              <a:rPr lang="en-US" dirty="0" err="1"/>
              <a:t>изменена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Заключение терапевтического контракта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088280" y="1547589"/>
            <a:ext cx="8477279" cy="5690209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dirty="0" err="1"/>
              <a:t>Приказ</a:t>
            </a:r>
            <a:r>
              <a:rPr lang="en-US" dirty="0"/>
              <a:t> </a:t>
            </a:r>
            <a:r>
              <a:rPr lang="en-US" dirty="0" smtClean="0"/>
              <a:t>МЗ </a:t>
            </a:r>
            <a:r>
              <a:rPr lang="en-US" dirty="0"/>
              <a:t>РФ </a:t>
            </a:r>
            <a:r>
              <a:rPr lang="en-US" dirty="0" err="1"/>
              <a:t>от</a:t>
            </a:r>
            <a:r>
              <a:rPr lang="en-US" dirty="0"/>
              <a:t> 22.10.2003 </a:t>
            </a:r>
            <a:r>
              <a:rPr lang="en-US" dirty="0"/>
              <a:t>№500 </a:t>
            </a:r>
            <a:r>
              <a:rPr lang="en-US" dirty="0" smtClean="0"/>
              <a:t>“</a:t>
            </a:r>
            <a:r>
              <a:rPr lang="en-US" dirty="0" err="1"/>
              <a:t>Реабилитация</a:t>
            </a:r>
            <a:r>
              <a:rPr lang="en-US" dirty="0"/>
              <a:t> </a:t>
            </a:r>
            <a:r>
              <a:rPr lang="en-US" dirty="0" err="1"/>
              <a:t>больных</a:t>
            </a:r>
            <a:r>
              <a:rPr lang="en-US" dirty="0"/>
              <a:t> </a:t>
            </a:r>
            <a:r>
              <a:rPr lang="en-US" dirty="0" err="1"/>
              <a:t>наркоманией</a:t>
            </a:r>
            <a:r>
              <a:rPr lang="en-US" dirty="0"/>
              <a:t>”</a:t>
            </a:r>
          </a:p>
          <a:p>
            <a:pPr lvl="0">
              <a:buNone/>
            </a:pPr>
            <a:r>
              <a:rPr lang="en-US" dirty="0" err="1"/>
              <a:t>Кратность</a:t>
            </a:r>
            <a:r>
              <a:rPr lang="en-US" dirty="0"/>
              <a:t> </a:t>
            </a:r>
            <a:r>
              <a:rPr lang="en-US" dirty="0" err="1"/>
              <a:t>посещения</a:t>
            </a:r>
            <a:r>
              <a:rPr lang="en-US" dirty="0"/>
              <a:t> </a:t>
            </a:r>
            <a:r>
              <a:rPr lang="en-US" dirty="0" err="1"/>
              <a:t>минимум</a:t>
            </a:r>
            <a:r>
              <a:rPr lang="en-US" dirty="0"/>
              <a:t> 2 </a:t>
            </a:r>
            <a:r>
              <a:rPr lang="en-US" dirty="0" err="1"/>
              <a:t>раза</a:t>
            </a:r>
            <a:r>
              <a:rPr lang="en-US" dirty="0"/>
              <a:t> в </a:t>
            </a:r>
            <a:r>
              <a:rPr lang="en-US" dirty="0" err="1"/>
              <a:t>неделю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ВРП и 3 </a:t>
            </a:r>
            <a:r>
              <a:rPr lang="en-US" dirty="0" err="1"/>
              <a:t>раза</a:t>
            </a:r>
            <a:r>
              <a:rPr lang="en-US" dirty="0"/>
              <a:t> в </a:t>
            </a:r>
            <a:r>
              <a:rPr lang="en-US" dirty="0" err="1"/>
              <a:t>неделю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НРП (в </a:t>
            </a:r>
            <a:r>
              <a:rPr lang="en-US" dirty="0" err="1"/>
              <a:t>интересах</a:t>
            </a:r>
            <a:r>
              <a:rPr lang="en-US" dirty="0"/>
              <a:t> </a:t>
            </a:r>
            <a:r>
              <a:rPr lang="en-US" dirty="0" err="1"/>
              <a:t>пациента</a:t>
            </a:r>
            <a:r>
              <a:rPr lang="en-US" dirty="0"/>
              <a:t>  и </a:t>
            </a:r>
            <a:r>
              <a:rPr lang="en-US" dirty="0" err="1"/>
              <a:t>общества</a:t>
            </a:r>
            <a:r>
              <a:rPr lang="en-US" dirty="0"/>
              <a:t> </a:t>
            </a:r>
            <a:r>
              <a:rPr lang="en-US" dirty="0" err="1"/>
              <a:t>сохранить</a:t>
            </a:r>
            <a:r>
              <a:rPr lang="en-US" dirty="0"/>
              <a:t> </a:t>
            </a:r>
            <a:r>
              <a:rPr lang="en-US" dirty="0" err="1"/>
              <a:t>социальный</a:t>
            </a:r>
            <a:r>
              <a:rPr lang="en-US" dirty="0"/>
              <a:t> </a:t>
            </a:r>
            <a:r>
              <a:rPr lang="en-US" dirty="0" err="1"/>
              <a:t>статус</a:t>
            </a:r>
            <a:r>
              <a:rPr lang="en-US" dirty="0"/>
              <a:t>, </a:t>
            </a:r>
            <a:r>
              <a:rPr lang="en-US" dirty="0" err="1"/>
              <a:t>работа</a:t>
            </a:r>
            <a:r>
              <a:rPr lang="en-US" dirty="0"/>
              <a:t>, </a:t>
            </a:r>
            <a:r>
              <a:rPr lang="en-US" dirty="0" err="1"/>
              <a:t>семья</a:t>
            </a:r>
            <a:r>
              <a:rPr lang="en-US" dirty="0"/>
              <a:t>)</a:t>
            </a:r>
          </a:p>
          <a:p>
            <a:pPr lvl="0">
              <a:buNone/>
            </a:pP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этого</a:t>
            </a:r>
            <a:r>
              <a:rPr lang="en-US" dirty="0"/>
              <a:t>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активно</a:t>
            </a:r>
            <a:r>
              <a:rPr lang="en-US" dirty="0"/>
              <a:t> </a:t>
            </a:r>
            <a:r>
              <a:rPr lang="en-US" dirty="0" err="1"/>
              <a:t>подключить</a:t>
            </a:r>
            <a:r>
              <a:rPr lang="en-US" dirty="0"/>
              <a:t> </a:t>
            </a:r>
            <a:r>
              <a:rPr lang="en-US" dirty="0" err="1"/>
              <a:t>родственников</a:t>
            </a:r>
            <a:r>
              <a:rPr lang="en-US" dirty="0"/>
              <a:t>, </a:t>
            </a:r>
            <a:r>
              <a:rPr lang="en-US" dirty="0" err="1"/>
              <a:t>работодателей</a:t>
            </a:r>
            <a:r>
              <a:rPr lang="en-US" dirty="0"/>
              <a:t>, </a:t>
            </a:r>
            <a:r>
              <a:rPr lang="en-US" dirty="0" err="1"/>
              <a:t>суд</a:t>
            </a:r>
            <a:r>
              <a:rPr lang="en-US" dirty="0"/>
              <a:t>, </a:t>
            </a:r>
            <a:r>
              <a:rPr lang="en-US" dirty="0" err="1"/>
              <a:t>милицию</a:t>
            </a:r>
            <a:r>
              <a:rPr lang="en-US" dirty="0"/>
              <a:t>.</a:t>
            </a: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/>
              <a:t>Защитные механизмы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088280" y="1331565"/>
            <a:ext cx="8477279" cy="5906233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ru-RU" sz="2400" dirty="0" smtClean="0"/>
              <a:t>      </a:t>
            </a:r>
            <a:r>
              <a:rPr lang="en-US" dirty="0" err="1" smtClean="0"/>
              <a:t>Неофрейдисты</a:t>
            </a:r>
            <a:r>
              <a:rPr lang="en-US" dirty="0" smtClean="0"/>
              <a:t> </a:t>
            </a:r>
            <a:r>
              <a:rPr lang="en-US" dirty="0" err="1"/>
              <a:t>разграничили</a:t>
            </a:r>
            <a:r>
              <a:rPr lang="en-US" dirty="0"/>
              <a:t> </a:t>
            </a:r>
            <a:endParaRPr lang="ru-RU" dirty="0" smtClean="0"/>
          </a:p>
          <a:p>
            <a:pPr lvl="0">
              <a:buNone/>
            </a:pPr>
            <a:r>
              <a:rPr lang="en-US" dirty="0" err="1" smtClean="0"/>
              <a:t>здоровые</a:t>
            </a:r>
            <a:r>
              <a:rPr lang="en-US" dirty="0" smtClean="0"/>
              <a:t> </a:t>
            </a:r>
            <a:r>
              <a:rPr lang="en-US" dirty="0" err="1"/>
              <a:t>защитные</a:t>
            </a:r>
            <a:r>
              <a:rPr lang="en-US" dirty="0"/>
              <a:t> </a:t>
            </a:r>
            <a:r>
              <a:rPr lang="en-US" dirty="0" err="1"/>
              <a:t>механизмы</a:t>
            </a:r>
            <a:r>
              <a:rPr lang="en-US" dirty="0"/>
              <a:t> </a:t>
            </a:r>
            <a:r>
              <a:rPr lang="en-US" dirty="0" err="1"/>
              <a:t>эго</a:t>
            </a:r>
            <a:r>
              <a:rPr lang="en-US" dirty="0"/>
              <a:t> (</a:t>
            </a:r>
            <a:r>
              <a:rPr lang="en-US" dirty="0" err="1" smtClean="0"/>
              <a:t>таки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сублимация</a:t>
            </a:r>
            <a:r>
              <a:rPr lang="en-US" dirty="0"/>
              <a:t> и </a:t>
            </a:r>
            <a:r>
              <a:rPr lang="en-US" dirty="0" err="1"/>
              <a:t>интеллектуализация</a:t>
            </a:r>
            <a:r>
              <a:rPr lang="en-US" dirty="0"/>
              <a:t>)</a:t>
            </a:r>
          </a:p>
          <a:p>
            <a:pPr lvl="0">
              <a:buNone/>
            </a:pPr>
            <a:r>
              <a:rPr lang="en-US" dirty="0"/>
              <a:t>и </a:t>
            </a:r>
            <a:r>
              <a:rPr lang="en-US" dirty="0" err="1" smtClean="0"/>
              <a:t>нездоровы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таки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отрицание</a:t>
            </a:r>
            <a:r>
              <a:rPr lang="en-US" dirty="0"/>
              <a:t> и </a:t>
            </a:r>
            <a:r>
              <a:rPr lang="en-US" dirty="0" err="1"/>
              <a:t>вытеснение</a:t>
            </a:r>
            <a:r>
              <a:rPr lang="en-US" dirty="0"/>
              <a:t>).</a:t>
            </a:r>
          </a:p>
          <a:p>
            <a:pPr lvl="0">
              <a:buNone/>
            </a:pP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используем</a:t>
            </a:r>
            <a:r>
              <a:rPr lang="en-US" dirty="0"/>
              <a:t> </a:t>
            </a:r>
            <a:r>
              <a:rPr lang="en-US" dirty="0" err="1"/>
              <a:t>подавление</a:t>
            </a:r>
            <a:r>
              <a:rPr lang="en-US" dirty="0"/>
              <a:t> и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эго</a:t>
            </a:r>
            <a:r>
              <a:rPr lang="en-US" dirty="0"/>
              <a:t> в </a:t>
            </a:r>
            <a:r>
              <a:rPr lang="en-US" dirty="0" err="1"/>
              <a:t>повседневной</a:t>
            </a:r>
            <a:r>
              <a:rPr lang="en-US" dirty="0"/>
              <a:t> </a:t>
            </a:r>
            <a:r>
              <a:rPr lang="en-US" dirty="0" err="1"/>
              <a:t>жизни</a:t>
            </a:r>
            <a:r>
              <a:rPr lang="en-US" dirty="0"/>
              <a:t>.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степень</a:t>
            </a:r>
            <a:r>
              <a:rPr lang="en-US" dirty="0"/>
              <a:t> </a:t>
            </a:r>
            <a:r>
              <a:rPr lang="en-US" dirty="0" err="1" smtClean="0"/>
              <a:t>подавлени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/>
              <a:t>достигает</a:t>
            </a:r>
            <a:r>
              <a:rPr lang="en-US" dirty="0"/>
              <a:t>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 smtClean="0"/>
              <a:t>вел</a:t>
            </a:r>
            <a:r>
              <a:rPr lang="ru-RU" dirty="0" smtClean="0"/>
              <a:t>и</a:t>
            </a:r>
            <a:r>
              <a:rPr lang="en-US" dirty="0" err="1" smtClean="0"/>
              <a:t>чин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начинают</a:t>
            </a:r>
            <a:r>
              <a:rPr lang="en-US" dirty="0"/>
              <a:t> </a:t>
            </a:r>
            <a:r>
              <a:rPr lang="en-US" dirty="0" err="1"/>
              <a:t>отрицать</a:t>
            </a:r>
            <a:r>
              <a:rPr lang="en-US" dirty="0"/>
              <a:t> </a:t>
            </a:r>
            <a:r>
              <a:rPr lang="en-US" dirty="0" err="1" smtClean="0"/>
              <a:t>реальность</a:t>
            </a:r>
            <a:r>
              <a:rPr lang="ru-RU" dirty="0" smtClean="0"/>
              <a:t>, </a:t>
            </a:r>
            <a:r>
              <a:rPr lang="en-US" dirty="0" smtClean="0"/>
              <a:t> </a:t>
            </a:r>
            <a:r>
              <a:rPr lang="en-US" dirty="0" err="1"/>
              <a:t>появляются</a:t>
            </a:r>
            <a:r>
              <a:rPr lang="en-US" dirty="0"/>
              <a:t> </a:t>
            </a:r>
            <a:r>
              <a:rPr lang="en-US" dirty="0" err="1"/>
              <a:t>симптомы</a:t>
            </a:r>
            <a:r>
              <a:rPr lang="en-US" dirty="0"/>
              <a:t> </a:t>
            </a:r>
            <a:r>
              <a:rPr lang="en-US" dirty="0" err="1"/>
              <a:t>болезни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dirty="0" err="1"/>
              <a:t>Возвращение</a:t>
            </a:r>
            <a:r>
              <a:rPr lang="en-US" dirty="0"/>
              <a:t> </a:t>
            </a:r>
            <a:r>
              <a:rPr lang="en-US" dirty="0" err="1"/>
              <a:t>пациента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в </a:t>
            </a:r>
            <a:r>
              <a:rPr lang="en-US" dirty="0" err="1" smtClean="0"/>
              <a:t>реальность</a:t>
            </a:r>
            <a:endParaRPr lang="en-US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088280" y="1584000"/>
            <a:ext cx="8477279" cy="5653800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dirty="0" err="1"/>
              <a:t>Аддикция</a:t>
            </a:r>
            <a:r>
              <a:rPr lang="en-US" dirty="0"/>
              <a:t> –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смесь</a:t>
            </a:r>
            <a:r>
              <a:rPr lang="en-US" dirty="0"/>
              <a:t>: </a:t>
            </a:r>
            <a:r>
              <a:rPr lang="en-US" dirty="0" err="1"/>
              <a:t>вытеснения,разрушения</a:t>
            </a:r>
            <a:r>
              <a:rPr lang="en-US" dirty="0"/>
              <a:t> </a:t>
            </a:r>
            <a:r>
              <a:rPr lang="en-US" dirty="0" err="1"/>
              <a:t>коры</a:t>
            </a:r>
            <a:r>
              <a:rPr lang="en-US" dirty="0"/>
              <a:t> </a:t>
            </a:r>
            <a:r>
              <a:rPr lang="en-US" dirty="0" err="1"/>
              <a:t>головного</a:t>
            </a:r>
            <a:r>
              <a:rPr lang="en-US" dirty="0"/>
              <a:t> </a:t>
            </a:r>
            <a:r>
              <a:rPr lang="en-US" dirty="0" err="1"/>
              <a:t>мозга</a:t>
            </a:r>
            <a:r>
              <a:rPr lang="en-US" dirty="0"/>
              <a:t> и </a:t>
            </a:r>
            <a:r>
              <a:rPr lang="en-US" dirty="0" err="1"/>
              <a:t>нарушения</a:t>
            </a:r>
            <a:r>
              <a:rPr lang="en-US" dirty="0"/>
              <a:t> </a:t>
            </a:r>
            <a:r>
              <a:rPr lang="en-US" dirty="0" err="1"/>
              <a:t>способности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к </a:t>
            </a:r>
            <a:r>
              <a:rPr lang="en-US" dirty="0" err="1"/>
              <a:t>суждению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err="1"/>
              <a:t>Вина</a:t>
            </a:r>
            <a:r>
              <a:rPr lang="en-US" dirty="0"/>
              <a:t> , </a:t>
            </a:r>
            <a:r>
              <a:rPr lang="en-US" dirty="0" err="1"/>
              <a:t>стыд</a:t>
            </a:r>
            <a:r>
              <a:rPr lang="en-US" dirty="0"/>
              <a:t> и </a:t>
            </a:r>
            <a:r>
              <a:rPr lang="en-US" dirty="0" err="1"/>
              <a:t>угрызения</a:t>
            </a:r>
            <a:r>
              <a:rPr lang="en-US" dirty="0"/>
              <a:t> </a:t>
            </a:r>
            <a:r>
              <a:rPr lang="en-US" dirty="0" err="1"/>
              <a:t>совести</a:t>
            </a:r>
            <a:r>
              <a:rPr lang="en-US" dirty="0"/>
              <a:t> – </a:t>
            </a:r>
            <a:r>
              <a:rPr lang="en-US" dirty="0" err="1"/>
              <a:t>приводят</a:t>
            </a:r>
            <a:r>
              <a:rPr lang="en-US" dirty="0"/>
              <a:t> к </a:t>
            </a:r>
            <a:r>
              <a:rPr lang="en-US" dirty="0" err="1"/>
              <a:t>механизмам</a:t>
            </a:r>
            <a:r>
              <a:rPr lang="en-US" dirty="0"/>
              <a:t> </a:t>
            </a:r>
            <a:r>
              <a:rPr lang="en-US" dirty="0" err="1" smtClean="0"/>
              <a:t>защиты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контроля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дискомфортными</a:t>
            </a:r>
            <a:r>
              <a:rPr lang="en-US" dirty="0"/>
              <a:t> </a:t>
            </a:r>
            <a:r>
              <a:rPr lang="en-US" dirty="0" err="1"/>
              <a:t>чувствами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 err="1"/>
              <a:t>Именно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боль</a:t>
            </a:r>
            <a:r>
              <a:rPr lang="en-US" dirty="0"/>
              <a:t> и </a:t>
            </a:r>
            <a:r>
              <a:rPr lang="en-US" dirty="0" err="1"/>
              <a:t>горе</a:t>
            </a:r>
            <a:r>
              <a:rPr lang="en-US" dirty="0"/>
              <a:t> </a:t>
            </a:r>
            <a:r>
              <a:rPr lang="en-US" dirty="0" err="1"/>
              <a:t>реалистично</a:t>
            </a:r>
            <a:r>
              <a:rPr lang="en-US" dirty="0"/>
              <a:t> </a:t>
            </a:r>
            <a:r>
              <a:rPr lang="en-US" dirty="0" err="1" smtClean="0"/>
              <a:t>встретит</a:t>
            </a:r>
            <a:r>
              <a:rPr lang="ru-RU" dirty="0" smtClean="0"/>
              <a:t>ь</a:t>
            </a:r>
            <a:r>
              <a:rPr lang="en-US" dirty="0" err="1" smtClean="0"/>
              <a:t>ся</a:t>
            </a:r>
            <a:r>
              <a:rPr lang="en-US" dirty="0" smtClean="0"/>
              <a:t> </a:t>
            </a:r>
            <a:r>
              <a:rPr lang="en-US" dirty="0"/>
              <a:t>и  </a:t>
            </a:r>
            <a:r>
              <a:rPr lang="en-US" dirty="0" err="1"/>
              <a:t>принять</a:t>
            </a:r>
            <a:r>
              <a:rPr lang="en-US" dirty="0"/>
              <a:t> </a:t>
            </a:r>
            <a:r>
              <a:rPr lang="en-US" dirty="0" err="1"/>
              <a:t>осознание</a:t>
            </a:r>
            <a:r>
              <a:rPr lang="en-US" dirty="0"/>
              <a:t> </a:t>
            </a:r>
            <a:r>
              <a:rPr lang="en-US" dirty="0" err="1"/>
              <a:t>своего</a:t>
            </a:r>
            <a:r>
              <a:rPr lang="en-US" dirty="0"/>
              <a:t> </a:t>
            </a:r>
            <a:r>
              <a:rPr lang="en-US" dirty="0" err="1"/>
              <a:t>положения</a:t>
            </a:r>
            <a:r>
              <a:rPr lang="en-US" dirty="0"/>
              <a:t>. (</a:t>
            </a:r>
            <a:r>
              <a:rPr lang="en-US" dirty="0" err="1"/>
              <a:t>Эмоциональный</a:t>
            </a:r>
            <a:r>
              <a:rPr lang="en-US" dirty="0"/>
              <a:t> </a:t>
            </a:r>
            <a:r>
              <a:rPr lang="en-US" dirty="0" err="1"/>
              <a:t>катарсис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и </a:t>
            </a:r>
            <a:r>
              <a:rPr lang="en-US" dirty="0" err="1"/>
              <a:t>кризис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олгосрочная ц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dirty="0"/>
              <a:t> </a:t>
            </a:r>
            <a:r>
              <a:rPr lang="en-US" dirty="0" err="1" smtClean="0"/>
              <a:t>Техники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применяемые</a:t>
            </a:r>
            <a:r>
              <a:rPr lang="en-US" dirty="0"/>
              <a:t> </a:t>
            </a:r>
            <a:r>
              <a:rPr lang="en-US" dirty="0" err="1"/>
              <a:t>терапевтами</a:t>
            </a:r>
            <a:endParaRPr lang="en-US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47824" y="1691605"/>
            <a:ext cx="9125351" cy="5400600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ru-RU" sz="3600" b="1" dirty="0" smtClean="0">
                <a:cs typeface="Times New Roman" pitchFamily="18"/>
              </a:rPr>
              <a:t>   </a:t>
            </a:r>
            <a:r>
              <a:rPr lang="en-US" sz="3600" b="1" dirty="0" err="1" smtClean="0">
                <a:cs typeface="Times New Roman" pitchFamily="18"/>
              </a:rPr>
              <a:t>Тонкий</a:t>
            </a:r>
            <a:r>
              <a:rPr lang="en-US" sz="3600" b="1" dirty="0" smtClean="0">
                <a:cs typeface="Times New Roman" pitchFamily="18"/>
              </a:rPr>
              <a:t> </a:t>
            </a:r>
            <a:r>
              <a:rPr lang="en-US" sz="3600" b="1" dirty="0" err="1">
                <a:cs typeface="Times New Roman" pitchFamily="18"/>
              </a:rPr>
              <a:t>баланс</a:t>
            </a:r>
            <a:r>
              <a:rPr lang="en-US" sz="3600" b="1" dirty="0">
                <a:cs typeface="Times New Roman" pitchFamily="18"/>
              </a:rPr>
              <a:t> </a:t>
            </a:r>
            <a:r>
              <a:rPr lang="en-US" sz="3600" b="1" dirty="0" err="1">
                <a:cs typeface="Times New Roman" pitchFamily="18"/>
              </a:rPr>
              <a:t>между</a:t>
            </a:r>
            <a:r>
              <a:rPr lang="en-US" sz="3600" b="1" dirty="0">
                <a:cs typeface="Times New Roman" pitchFamily="18"/>
              </a:rPr>
              <a:t> </a:t>
            </a:r>
            <a:r>
              <a:rPr lang="en-US" sz="3600" b="1" dirty="0" err="1">
                <a:cs typeface="Times New Roman" pitchFamily="18"/>
              </a:rPr>
              <a:t>поддержкой</a:t>
            </a:r>
            <a:r>
              <a:rPr lang="en-US" sz="3600" b="1" dirty="0">
                <a:cs typeface="Times New Roman" pitchFamily="18"/>
              </a:rPr>
              <a:t> </a:t>
            </a:r>
            <a:endParaRPr lang="ru-RU" sz="3600" b="1" dirty="0" smtClean="0">
              <a:cs typeface="Times New Roman" pitchFamily="18"/>
            </a:endParaRPr>
          </a:p>
          <a:p>
            <a:pPr lvl="0">
              <a:buNone/>
            </a:pPr>
            <a:r>
              <a:rPr lang="en-US" sz="3600" b="1" dirty="0" smtClean="0">
                <a:cs typeface="Times New Roman" pitchFamily="18"/>
              </a:rPr>
              <a:t>и </a:t>
            </a:r>
            <a:r>
              <a:rPr lang="en-US" sz="3600" b="1" dirty="0" err="1">
                <a:cs typeface="Times New Roman" pitchFamily="18"/>
              </a:rPr>
              <a:t>конфронтацией</a:t>
            </a:r>
            <a:endParaRPr lang="en-US" sz="3600" b="1" dirty="0">
              <a:cs typeface="Times New Roman" pitchFamily="18"/>
            </a:endParaRPr>
          </a:p>
          <a:p>
            <a:pPr lvl="0">
              <a:spcBef>
                <a:spcPts val="1199"/>
              </a:spcBef>
              <a:spcAft>
                <a:spcPts val="1001"/>
              </a:spcAft>
              <a:buNone/>
            </a:pPr>
            <a:endParaRPr lang="en-US" sz="1200" b="1" dirty="0">
              <a:cs typeface="Times New Roman" pitchFamily="18"/>
            </a:endParaRPr>
          </a:p>
          <a:p>
            <a:pPr lvl="0">
              <a:spcBef>
                <a:spcPts val="1199"/>
              </a:spcBef>
              <a:spcAft>
                <a:spcPts val="1001"/>
              </a:spcAft>
              <a:buNone/>
            </a:pPr>
            <a:r>
              <a:rPr lang="en-US" sz="3600" b="1" dirty="0" err="1">
                <a:cs typeface="Times New Roman" pitchFamily="18"/>
              </a:rPr>
              <a:t>Конфронтация</a:t>
            </a:r>
            <a:endParaRPr lang="en-US" sz="3600" b="1" dirty="0">
              <a:cs typeface="Times New Roman" pitchFamily="18"/>
            </a:endParaRPr>
          </a:p>
          <a:p>
            <a:pPr lvl="0">
              <a:spcBef>
                <a:spcPts val="1199"/>
              </a:spcBef>
              <a:spcAft>
                <a:spcPts val="1001"/>
              </a:spcAft>
              <a:buNone/>
            </a:pPr>
            <a:r>
              <a:rPr lang="en-US" sz="3600" b="1" dirty="0" err="1">
                <a:cs typeface="Times New Roman" pitchFamily="18"/>
              </a:rPr>
              <a:t>Интервенция</a:t>
            </a:r>
            <a:endParaRPr lang="en-US" sz="3600" b="1" dirty="0">
              <a:cs typeface="Times New Roman" pitchFamily="18"/>
            </a:endParaRPr>
          </a:p>
          <a:p>
            <a:pPr lvl="0">
              <a:spcBef>
                <a:spcPts val="1199"/>
              </a:spcBef>
              <a:spcAft>
                <a:spcPts val="1001"/>
              </a:spcAft>
              <a:buNone/>
            </a:pPr>
            <a:r>
              <a:rPr lang="en-US" sz="3600" b="1" dirty="0" err="1">
                <a:cs typeface="Times New Roman" pitchFamily="18"/>
              </a:rPr>
              <a:t>Принуждение</a:t>
            </a:r>
            <a:endParaRPr lang="en-US" sz="3600" b="1" dirty="0">
              <a:cs typeface="Times New Roman" pitchFamily="18"/>
            </a:endParaRPr>
          </a:p>
          <a:p>
            <a:pPr lvl="0">
              <a:spcBef>
                <a:spcPts val="1199"/>
              </a:spcBef>
              <a:spcAft>
                <a:spcPts val="1001"/>
              </a:spcAft>
              <a:buNone/>
            </a:pPr>
            <a:r>
              <a:rPr lang="en-US" sz="3600" b="1" dirty="0" err="1">
                <a:cs typeface="Times New Roman" pitchFamily="18"/>
              </a:rPr>
              <a:t>Терапевтические</a:t>
            </a:r>
            <a:r>
              <a:rPr lang="en-US" sz="3600" b="1" dirty="0">
                <a:cs typeface="Times New Roman" pitchFamily="18"/>
              </a:rPr>
              <a:t> </a:t>
            </a:r>
            <a:r>
              <a:rPr lang="en-US" sz="3600" b="1" dirty="0" err="1">
                <a:cs typeface="Times New Roman" pitchFamily="18"/>
              </a:rPr>
              <a:t>рычаги</a:t>
            </a:r>
            <a:endParaRPr lang="en-US" sz="3600" b="1" dirty="0"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Текущая ситу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en-US"/>
              <a:t>Конфронтация-противостояние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75817" y="1547588"/>
            <a:ext cx="9289032" cy="5760641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marL="0" lvl="0" indent="0">
              <a:buNone/>
            </a:pP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обучение</a:t>
            </a:r>
            <a:r>
              <a:rPr lang="en-US" dirty="0"/>
              <a:t> </a:t>
            </a:r>
            <a:r>
              <a:rPr lang="en-US" dirty="0" err="1"/>
              <a:t>наркоманов</a:t>
            </a:r>
            <a:r>
              <a:rPr lang="en-US" dirty="0"/>
              <a:t> и </a:t>
            </a:r>
            <a:r>
              <a:rPr lang="en-US" dirty="0" err="1"/>
              <a:t>алкоголиков</a:t>
            </a:r>
            <a:r>
              <a:rPr lang="en-US" dirty="0"/>
              <a:t> </a:t>
            </a:r>
            <a:r>
              <a:rPr lang="en-US" dirty="0" err="1" smtClean="0"/>
              <a:t>распозновать</a:t>
            </a:r>
            <a:r>
              <a:rPr lang="ru-RU" dirty="0" smtClean="0"/>
              <a:t> </a:t>
            </a:r>
            <a:r>
              <a:rPr lang="en-US" dirty="0" err="1" smtClean="0"/>
              <a:t>свои</a:t>
            </a:r>
            <a:r>
              <a:rPr lang="en-US" dirty="0" smtClean="0"/>
              <a:t> </a:t>
            </a:r>
            <a:r>
              <a:rPr lang="en-US" dirty="0" err="1"/>
              <a:t>чувства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Чувство</a:t>
            </a:r>
            <a:r>
              <a:rPr lang="en-US" dirty="0"/>
              <a:t> и </a:t>
            </a:r>
            <a:r>
              <a:rPr lang="en-US" dirty="0" err="1"/>
              <a:t>спонтанное</a:t>
            </a:r>
            <a:r>
              <a:rPr lang="en-US" dirty="0"/>
              <a:t> </a:t>
            </a:r>
            <a:r>
              <a:rPr lang="en-US" dirty="0" err="1"/>
              <a:t>самовыражение</a:t>
            </a:r>
            <a:r>
              <a:rPr lang="en-US" dirty="0"/>
              <a:t> </a:t>
            </a:r>
            <a:r>
              <a:rPr lang="en-US" dirty="0" err="1"/>
              <a:t>чаще</a:t>
            </a:r>
            <a:r>
              <a:rPr lang="en-US" dirty="0"/>
              <a:t> </a:t>
            </a:r>
            <a:r>
              <a:rPr lang="en-US" dirty="0" err="1"/>
              <a:t>всего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честно</a:t>
            </a:r>
            <a:r>
              <a:rPr lang="en-US" dirty="0"/>
              <a:t>. </a:t>
            </a:r>
            <a:r>
              <a:rPr lang="en-US" dirty="0" err="1"/>
              <a:t>Полезнее</a:t>
            </a:r>
            <a:r>
              <a:rPr lang="en-US" dirty="0"/>
              <a:t> </a:t>
            </a:r>
            <a:r>
              <a:rPr lang="en-US" dirty="0" err="1"/>
              <a:t>проявляться</a:t>
            </a:r>
            <a:r>
              <a:rPr lang="en-US" dirty="0"/>
              <a:t> </a:t>
            </a:r>
            <a:r>
              <a:rPr lang="en-US" dirty="0" err="1"/>
              <a:t>чем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правым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/>
              <a:t>Спонтанное</a:t>
            </a:r>
            <a:r>
              <a:rPr lang="en-US" dirty="0"/>
              <a:t> </a:t>
            </a:r>
            <a:r>
              <a:rPr lang="en-US" dirty="0" err="1"/>
              <a:t>самовыражение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выпустить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позитивные</a:t>
            </a:r>
            <a:r>
              <a:rPr lang="en-US" dirty="0"/>
              <a:t>, </a:t>
            </a:r>
            <a:r>
              <a:rPr lang="en-US" dirty="0" err="1"/>
              <a:t>так</a:t>
            </a:r>
            <a:r>
              <a:rPr lang="en-US" dirty="0"/>
              <a:t> и </a:t>
            </a:r>
            <a:r>
              <a:rPr lang="en-US" dirty="0" err="1"/>
              <a:t>негативные</a:t>
            </a:r>
            <a:r>
              <a:rPr lang="en-US" dirty="0"/>
              <a:t> </a:t>
            </a:r>
            <a:r>
              <a:rPr lang="en-US" dirty="0" err="1"/>
              <a:t>чувства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распознать</a:t>
            </a:r>
            <a:r>
              <a:rPr lang="en-US" dirty="0"/>
              <a:t> и с </a:t>
            </a:r>
            <a:r>
              <a:rPr lang="en-US" dirty="0" err="1"/>
              <a:t>которыми</a:t>
            </a:r>
            <a:r>
              <a:rPr lang="en-US" dirty="0"/>
              <a:t> </a:t>
            </a:r>
            <a:r>
              <a:rPr lang="en-US" dirty="0" err="1"/>
              <a:t>нужно</a:t>
            </a:r>
            <a:r>
              <a:rPr lang="en-US" dirty="0"/>
              <a:t> </a:t>
            </a:r>
            <a:r>
              <a:rPr lang="en-US" dirty="0" err="1"/>
              <a:t>иметь</a:t>
            </a:r>
            <a:r>
              <a:rPr lang="en-US" dirty="0"/>
              <a:t> </a:t>
            </a:r>
            <a:r>
              <a:rPr lang="en-US" dirty="0" err="1"/>
              <a:t>дело</a:t>
            </a:r>
            <a:r>
              <a:rPr lang="en-US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азвитие до сегодняшнего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marL="216000" lvl="0" indent="-360000">
              <a:buNone/>
            </a:pPr>
            <a:r>
              <a:rPr lang="en-US"/>
              <a:t>Конфронтация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935856" y="1403573"/>
            <a:ext cx="9001000" cy="5904656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marL="0" lvl="0" indent="0">
              <a:buNone/>
            </a:pPr>
            <a:r>
              <a:rPr lang="en-US" dirty="0" err="1"/>
              <a:t>Зачастую</a:t>
            </a:r>
            <a:r>
              <a:rPr lang="en-US" dirty="0"/>
              <a:t> </a:t>
            </a:r>
            <a:r>
              <a:rPr lang="en-US" dirty="0" err="1"/>
              <a:t>единственный</a:t>
            </a:r>
            <a:r>
              <a:rPr lang="en-US" dirty="0"/>
              <a:t> </a:t>
            </a:r>
            <a:r>
              <a:rPr lang="en-US" dirty="0" err="1"/>
              <a:t>способ</a:t>
            </a:r>
            <a:r>
              <a:rPr lang="en-US" dirty="0"/>
              <a:t> </a:t>
            </a:r>
            <a:r>
              <a:rPr lang="en-US" dirty="0" err="1"/>
              <a:t>изменения</a:t>
            </a:r>
            <a:r>
              <a:rPr lang="en-US" dirty="0"/>
              <a:t> </a:t>
            </a:r>
            <a:r>
              <a:rPr lang="en-US" dirty="0" err="1"/>
              <a:t>саморазрушительных</a:t>
            </a:r>
            <a:r>
              <a:rPr lang="en-US" dirty="0"/>
              <a:t> и </a:t>
            </a:r>
            <a:r>
              <a:rPr lang="en-US" dirty="0" err="1"/>
              <a:t>ригидных</a:t>
            </a:r>
            <a:r>
              <a:rPr lang="en-US" dirty="0"/>
              <a:t> </a:t>
            </a:r>
            <a:r>
              <a:rPr lang="en-US" dirty="0" err="1"/>
              <a:t>защит</a:t>
            </a:r>
            <a:r>
              <a:rPr lang="en-US" dirty="0"/>
              <a:t> </a:t>
            </a:r>
            <a:r>
              <a:rPr lang="en-US" dirty="0" err="1"/>
              <a:t>пациентов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err="1"/>
              <a:t>Пациенту</a:t>
            </a:r>
            <a:r>
              <a:rPr lang="en-US" dirty="0"/>
              <a:t> </a:t>
            </a:r>
            <a:r>
              <a:rPr lang="en-US" dirty="0" err="1"/>
              <a:t>необходим</a:t>
            </a:r>
            <a:r>
              <a:rPr lang="en-US" dirty="0"/>
              <a:t> </a:t>
            </a:r>
            <a:r>
              <a:rPr lang="en-US" dirty="0" err="1"/>
              <a:t>кто-то</a:t>
            </a:r>
            <a:r>
              <a:rPr lang="en-US" dirty="0"/>
              <a:t>, </a:t>
            </a:r>
            <a:r>
              <a:rPr lang="en-US" dirty="0" err="1"/>
              <a:t>кто</a:t>
            </a:r>
            <a:r>
              <a:rPr lang="en-US" dirty="0"/>
              <a:t> </a:t>
            </a:r>
            <a:r>
              <a:rPr lang="en-US" dirty="0" err="1"/>
              <a:t>назовет</a:t>
            </a:r>
            <a:r>
              <a:rPr lang="en-US" dirty="0"/>
              <a:t> </a:t>
            </a:r>
            <a:r>
              <a:rPr lang="en-US" dirty="0" err="1"/>
              <a:t>вещи</a:t>
            </a:r>
            <a:r>
              <a:rPr lang="en-US" dirty="0"/>
              <a:t> </a:t>
            </a:r>
            <a:r>
              <a:rPr lang="en-US" dirty="0" err="1"/>
              <a:t>своими</a:t>
            </a:r>
            <a:r>
              <a:rPr lang="en-US" dirty="0"/>
              <a:t> </a:t>
            </a:r>
            <a:r>
              <a:rPr lang="en-US" dirty="0" err="1"/>
              <a:t>именами</a:t>
            </a:r>
            <a:r>
              <a:rPr lang="en-US" dirty="0"/>
              <a:t>,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занимая</a:t>
            </a:r>
            <a:r>
              <a:rPr lang="en-US" dirty="0"/>
              <a:t> </a:t>
            </a:r>
            <a:r>
              <a:rPr lang="en-US" dirty="0" err="1"/>
              <a:t>карательной</a:t>
            </a:r>
            <a:r>
              <a:rPr lang="en-US" dirty="0"/>
              <a:t>, </a:t>
            </a:r>
            <a:r>
              <a:rPr lang="en-US" dirty="0" err="1"/>
              <a:t>моралистической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превосходящей</a:t>
            </a:r>
            <a:r>
              <a:rPr lang="en-US" dirty="0"/>
              <a:t> </a:t>
            </a:r>
            <a:r>
              <a:rPr lang="en-US" dirty="0" err="1"/>
              <a:t>позиции</a:t>
            </a:r>
            <a:r>
              <a:rPr lang="en-US" dirty="0"/>
              <a:t>.</a:t>
            </a:r>
          </a:p>
          <a:p>
            <a:pPr marL="0" lvl="0" indent="0">
              <a:buNone/>
            </a:pPr>
            <a:r>
              <a:rPr lang="en-US" dirty="0" err="1"/>
              <a:t>Вернон</a:t>
            </a:r>
            <a:r>
              <a:rPr lang="en-US" dirty="0"/>
              <a:t> </a:t>
            </a:r>
            <a:r>
              <a:rPr lang="en-US" dirty="0" err="1" smtClean="0"/>
              <a:t>Джонсон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Конфронтируя</a:t>
            </a:r>
            <a:r>
              <a:rPr lang="en-US" dirty="0"/>
              <a:t>, </a:t>
            </a:r>
            <a:r>
              <a:rPr lang="en-US" dirty="0" err="1"/>
              <a:t>мы</a:t>
            </a:r>
            <a:r>
              <a:rPr lang="en-US" dirty="0"/>
              <a:t> </a:t>
            </a:r>
            <a:r>
              <a:rPr lang="en-US" dirty="0" err="1"/>
              <a:t>оказываемся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полезны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пытаемся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 smtClean="0"/>
              <a:t>сто</a:t>
            </a:r>
            <a:r>
              <a:rPr lang="ru-RU" dirty="0" smtClean="0"/>
              <a:t>л</a:t>
            </a:r>
            <a:r>
              <a:rPr lang="en-US" dirty="0" err="1" smtClean="0"/>
              <a:t>ько</a:t>
            </a:r>
            <a:r>
              <a:rPr lang="en-US" dirty="0" smtClean="0"/>
              <a:t> </a:t>
            </a:r>
            <a:r>
              <a:rPr lang="en-US" dirty="0" err="1"/>
              <a:t>изменить</a:t>
            </a:r>
            <a:r>
              <a:rPr lang="en-US" dirty="0"/>
              <a:t> </a:t>
            </a:r>
            <a:r>
              <a:rPr lang="en-US" dirty="0" err="1"/>
              <a:t>другого</a:t>
            </a:r>
            <a:r>
              <a:rPr lang="en-US" dirty="0"/>
              <a:t> </a:t>
            </a:r>
            <a:r>
              <a:rPr lang="en-US" dirty="0" err="1"/>
              <a:t>человека</a:t>
            </a:r>
            <a:r>
              <a:rPr lang="en-US" dirty="0"/>
              <a:t>, </a:t>
            </a:r>
            <a:r>
              <a:rPr lang="en-US" dirty="0" err="1"/>
              <a:t>сколько</a:t>
            </a:r>
            <a:r>
              <a:rPr lang="en-US" dirty="0"/>
              <a:t> </a:t>
            </a:r>
            <a:r>
              <a:rPr lang="en-US" dirty="0" err="1"/>
              <a:t>помогая</a:t>
            </a:r>
            <a:r>
              <a:rPr lang="en-US" dirty="0"/>
              <a:t> </a:t>
            </a:r>
            <a:r>
              <a:rPr lang="en-US" dirty="0" err="1"/>
              <a:t>ему</a:t>
            </a:r>
            <a:r>
              <a:rPr lang="en-US" dirty="0"/>
              <a:t> </a:t>
            </a:r>
            <a:r>
              <a:rPr lang="en-US" dirty="0" err="1"/>
              <a:t>точнее</a:t>
            </a:r>
            <a:r>
              <a:rPr lang="en-US" dirty="0"/>
              <a:t> </a:t>
            </a:r>
            <a:r>
              <a:rPr lang="en-US" dirty="0" err="1"/>
              <a:t>увидеть</a:t>
            </a:r>
            <a:r>
              <a:rPr lang="en-US" dirty="0"/>
              <a:t> </a:t>
            </a:r>
            <a:r>
              <a:rPr lang="en-US" dirty="0" err="1"/>
              <a:t>себя</a:t>
            </a:r>
            <a:r>
              <a:rPr lang="en-US" dirty="0"/>
              <a:t>”.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47824" y="117000"/>
            <a:ext cx="8701015" cy="998541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en-US" sz="3600" dirty="0" err="1"/>
              <a:t>Правила</a:t>
            </a:r>
            <a:r>
              <a:rPr lang="en-US" sz="3600" dirty="0"/>
              <a:t> </a:t>
            </a:r>
            <a:r>
              <a:rPr lang="en-US" sz="3600" dirty="0" err="1"/>
              <a:t>эффективной</a:t>
            </a:r>
            <a:r>
              <a:rPr lang="en-US" sz="3600" dirty="0"/>
              <a:t> </a:t>
            </a:r>
            <a:r>
              <a:rPr lang="en-US" sz="3600" dirty="0" err="1"/>
              <a:t>конфронтации</a:t>
            </a:r>
            <a:endParaRPr lang="en-US" sz="3600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87783" y="1331565"/>
            <a:ext cx="9792841" cy="6048672"/>
          </a:xfrm>
        </p:spPr>
        <p:txBody>
          <a:bodyPr/>
          <a:lstStyle>
            <a:defPPr marL="503999" marR="0" lvl="0" indent="-431999" algn="l">
              <a:buClr>
                <a:srgbClr val="FF9966"/>
              </a:buClr>
              <a:buSzPct val="75000"/>
              <a:buFont typeface="StarSymbol"/>
              <a:buNone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defPPr>
            <a:lvl1pPr marL="503999" marR="0" lvl="0" indent="-431999" algn="l">
              <a:buClr>
                <a:srgbClr val="FF9966"/>
              </a:buClr>
              <a:buSzPct val="75000"/>
              <a:buFont typeface="StarSymbol"/>
              <a:buChar char="➲"/>
              <a:defRPr lang="en-US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1pPr>
            <a:lvl2pPr marL="791999" marR="0" lvl="1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2pPr>
            <a:lvl3pPr marL="1079999" marR="0" lvl="2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3pPr>
            <a:lvl4pPr marL="1367999" marR="0" lvl="3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HG Mincho Light J" pitchFamily="2"/>
                <a:cs typeface="Arial Unicode MS" pitchFamily="2"/>
              </a:defRPr>
            </a:lvl4pPr>
            <a:lvl5pPr marL="1655998" marR="0" lvl="4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5pPr>
            <a:lvl6pPr marL="1943999" marR="0" lvl="5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6pPr>
            <a:lvl7pPr marL="2231999" marR="0" lvl="6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7pPr>
            <a:lvl8pPr marL="2519998" marR="0" lvl="7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8pPr>
            <a:lvl9pPr marL="2807998" marR="0" lvl="8" indent="-431999" algn="l">
              <a:buClr>
                <a:srgbClr val="FF9966"/>
              </a:buClr>
              <a:buSzPct val="75000"/>
              <a:buFont typeface="StarSymbol"/>
              <a:buChar char="●"/>
              <a:defRPr lang="en-US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HG Mincho Light J" pitchFamily="2"/>
                <a:cs typeface="Arial Unicode MS" pitchFamily="2"/>
              </a:defRPr>
            </a:lvl9pPr>
          </a:lstStyle>
          <a:p>
            <a:pPr lvl="0">
              <a:buNone/>
            </a:pPr>
            <a:r>
              <a:rPr lang="en-US" dirty="0"/>
              <a:t>-  </a:t>
            </a:r>
            <a:r>
              <a:rPr lang="en-US" dirty="0" err="1"/>
              <a:t>Реалистичная</a:t>
            </a:r>
            <a:r>
              <a:rPr lang="en-US" dirty="0"/>
              <a:t> </a:t>
            </a:r>
            <a:r>
              <a:rPr lang="en-US" dirty="0" err="1"/>
              <a:t>обратная</a:t>
            </a:r>
            <a:r>
              <a:rPr lang="en-US" dirty="0"/>
              <a:t> </a:t>
            </a:r>
            <a:r>
              <a:rPr lang="en-US" dirty="0" err="1"/>
              <a:t>связь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поводу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поведения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видите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в </a:t>
            </a:r>
            <a:r>
              <a:rPr lang="en-US" dirty="0" err="1"/>
              <a:t>процессе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-  </a:t>
            </a:r>
            <a:r>
              <a:rPr lang="en-US" dirty="0" err="1"/>
              <a:t>Особенно</a:t>
            </a:r>
            <a:r>
              <a:rPr lang="en-US" dirty="0"/>
              <a:t> </a:t>
            </a:r>
            <a:r>
              <a:rPr lang="en-US" dirty="0" err="1"/>
              <a:t>полезна</a:t>
            </a:r>
            <a:r>
              <a:rPr lang="en-US" dirty="0"/>
              <a:t>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произносится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с </a:t>
            </a:r>
            <a:r>
              <a:rPr lang="en-US" dirty="0" err="1"/>
              <a:t>эмпатией</a:t>
            </a:r>
            <a:r>
              <a:rPr lang="en-US" dirty="0"/>
              <a:t>, </a:t>
            </a:r>
            <a:r>
              <a:rPr lang="en-US" dirty="0" err="1"/>
              <a:t>заботой</a:t>
            </a:r>
            <a:r>
              <a:rPr lang="en-US" dirty="0"/>
              <a:t>, </a:t>
            </a:r>
            <a:r>
              <a:rPr lang="en-US" dirty="0" err="1"/>
              <a:t>заинтересованностью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и </a:t>
            </a:r>
            <a:r>
              <a:rPr lang="en-US" dirty="0" err="1"/>
              <a:t>уважительным</a:t>
            </a:r>
            <a:r>
              <a:rPr lang="en-US" dirty="0"/>
              <a:t> </a:t>
            </a:r>
            <a:r>
              <a:rPr lang="en-US" dirty="0" err="1"/>
              <a:t>тоном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-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 smtClean="0"/>
              <a:t>того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вы</a:t>
            </a:r>
            <a:r>
              <a:rPr lang="en-US" dirty="0"/>
              <a:t> </a:t>
            </a:r>
            <a:r>
              <a:rPr lang="en-US" dirty="0" err="1"/>
              <a:t>наблюдаете</a:t>
            </a:r>
            <a:r>
              <a:rPr lang="en-US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с </a:t>
            </a:r>
            <a:r>
              <a:rPr lang="en-US" dirty="0" err="1"/>
              <a:t>примерами</a:t>
            </a:r>
            <a:r>
              <a:rPr lang="en-US" dirty="0"/>
              <a:t> </a:t>
            </a:r>
            <a:r>
              <a:rPr lang="en-US" dirty="0" err="1"/>
              <a:t>сомнительного</a:t>
            </a:r>
            <a:r>
              <a:rPr lang="en-US" dirty="0"/>
              <a:t> </a:t>
            </a:r>
            <a:r>
              <a:rPr lang="en-US" dirty="0" err="1" smtClean="0"/>
              <a:t>поведения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«</a:t>
            </a:r>
            <a:r>
              <a:rPr lang="en-US" dirty="0" err="1" smtClean="0"/>
              <a:t>нет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en-US" dirty="0" err="1"/>
              <a:t>критике</a:t>
            </a:r>
            <a:r>
              <a:rPr lang="en-US" dirty="0"/>
              <a:t>, </a:t>
            </a:r>
            <a:r>
              <a:rPr lang="en-US" dirty="0" err="1"/>
              <a:t>советам</a:t>
            </a:r>
            <a:r>
              <a:rPr lang="en-US" dirty="0"/>
              <a:t>, </a:t>
            </a:r>
            <a:r>
              <a:rPr lang="en-US" dirty="0" err="1"/>
              <a:t>интерпретации</a:t>
            </a:r>
            <a:r>
              <a:rPr lang="en-US" dirty="0"/>
              <a:t>, </a:t>
            </a:r>
            <a:r>
              <a:rPr lang="en-US" dirty="0" err="1"/>
              <a:t>догадкам</a:t>
            </a:r>
            <a:r>
              <a:rPr lang="en-US" dirty="0"/>
              <a:t>).</a:t>
            </a:r>
          </a:p>
          <a:p>
            <a:pPr lvl="0">
              <a:buNone/>
            </a:pPr>
            <a:r>
              <a:rPr lang="en-US" dirty="0"/>
              <a:t>- </a:t>
            </a:r>
            <a:r>
              <a:rPr lang="en-US" dirty="0" err="1"/>
              <a:t>Указывает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 smtClean="0"/>
              <a:t>то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Вас</a:t>
            </a:r>
            <a:r>
              <a:rPr lang="en-US" dirty="0"/>
              <a:t> </a:t>
            </a:r>
            <a:r>
              <a:rPr lang="en-US" dirty="0" err="1"/>
              <a:t>беспокоит</a:t>
            </a:r>
            <a:r>
              <a:rPr lang="en-US" dirty="0"/>
              <a:t> в </a:t>
            </a:r>
            <a:r>
              <a:rPr lang="en-US" dirty="0" err="1"/>
              <a:t>опасном</a:t>
            </a:r>
            <a:r>
              <a:rPr lang="en-US" dirty="0"/>
              <a:t>, </a:t>
            </a:r>
            <a:r>
              <a:rPr lang="en-US" dirty="0" err="1"/>
              <a:t>самопораженческом</a:t>
            </a:r>
            <a:r>
              <a:rPr lang="en-US" dirty="0"/>
              <a:t> </a:t>
            </a:r>
            <a:r>
              <a:rPr lang="en-US" dirty="0" err="1"/>
              <a:t>поведении</a:t>
            </a:r>
            <a:r>
              <a:rPr lang="en-US" dirty="0"/>
              <a:t> </a:t>
            </a:r>
            <a:r>
              <a:rPr lang="en-US" dirty="0" err="1"/>
              <a:t>человека</a:t>
            </a:r>
            <a:r>
              <a:rPr lang="en-US" dirty="0"/>
              <a:t>, </a:t>
            </a:r>
            <a:r>
              <a:rPr lang="en-US" dirty="0" smtClean="0"/>
              <a:t>и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 smtClean="0"/>
              <a:t>возможно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пример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собственного</a:t>
            </a:r>
            <a:r>
              <a:rPr lang="en-US" dirty="0"/>
              <a:t> </a:t>
            </a:r>
            <a:r>
              <a:rPr lang="en-US" dirty="0" err="1"/>
              <a:t>опыта</a:t>
            </a:r>
            <a:r>
              <a:rPr lang="en-US" sz="26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s-strateg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../../../../../Program%20Files%20(x86)/OpenOffice%204/share/template/ru/presnt/prs-strategy.otp</Template>
  <TotalTime>508</TotalTime>
  <Words>437</Words>
  <Application>Microsoft Office PowerPoint</Application>
  <PresentationFormat>Произвольный</PresentationFormat>
  <Paragraphs>64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prs-strategy</vt:lpstr>
      <vt:lpstr>Красноярский краевой наркологический диспансер №1</vt:lpstr>
      <vt:lpstr>Проблемы ранней стадии реабилитации</vt:lpstr>
      <vt:lpstr>Заключение терапевтического контракта</vt:lpstr>
      <vt:lpstr>Защитные механизмы</vt:lpstr>
      <vt:lpstr>Возвращение пациента  в реальность</vt:lpstr>
      <vt:lpstr> Техники, применяемые терапевтами</vt:lpstr>
      <vt:lpstr>Конфронтация-противостояние</vt:lpstr>
      <vt:lpstr>Конфронтация</vt:lpstr>
      <vt:lpstr>Правила эффективной конфронтации</vt:lpstr>
      <vt:lpstr>Принуждение</vt:lpstr>
      <vt:lpstr>Интервенция - вмешательство</vt:lpstr>
      <vt:lpstr>Филип Дж. Флорес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alm</dc:creator>
  <dc:description>Предложение пути развития и альтернатив, рекомендации по использованию той или другой стратегии</dc:description>
  <cp:lastModifiedBy>alm</cp:lastModifiedBy>
  <cp:revision>32</cp:revision>
  <dcterms:created xsi:type="dcterms:W3CDTF">2016-05-10T09:25:00Z</dcterms:created>
  <dcterms:modified xsi:type="dcterms:W3CDTF">2017-05-10T07:07:00Z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