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4.xml" ContentType="application/vnd.openxmlformats-officedocument.themeOverride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7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6" r:id="rId2"/>
  </p:sldMasterIdLst>
  <p:notesMasterIdLst>
    <p:notesMasterId r:id="rId18"/>
  </p:notesMasterIdLst>
  <p:sldIdLst>
    <p:sldId id="257" r:id="rId3"/>
    <p:sldId id="378" r:id="rId4"/>
    <p:sldId id="400" r:id="rId5"/>
    <p:sldId id="371" r:id="rId6"/>
    <p:sldId id="401" r:id="rId7"/>
    <p:sldId id="386" r:id="rId8"/>
    <p:sldId id="388" r:id="rId9"/>
    <p:sldId id="389" r:id="rId10"/>
    <p:sldId id="403" r:id="rId11"/>
    <p:sldId id="390" r:id="rId12"/>
    <p:sldId id="370" r:id="rId13"/>
    <p:sldId id="364" r:id="rId14"/>
    <p:sldId id="398" r:id="rId15"/>
    <p:sldId id="375" r:id="rId16"/>
    <p:sldId id="404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FA87E59-E4D8-4764-9E64-16AB1EB18BA6}">
          <p14:sldIdLst>
            <p14:sldId id="257"/>
            <p14:sldId id="378"/>
            <p14:sldId id="400"/>
            <p14:sldId id="371"/>
            <p14:sldId id="401"/>
            <p14:sldId id="386"/>
            <p14:sldId id="388"/>
            <p14:sldId id="389"/>
            <p14:sldId id="403"/>
            <p14:sldId id="390"/>
            <p14:sldId id="370"/>
            <p14:sldId id="364"/>
            <p14:sldId id="398"/>
            <p14:sldId id="375"/>
            <p14:sldId id="404"/>
          </p14:sldIdLst>
        </p14:section>
        <p14:section name="Раздел без заголовка" id="{AC60F6EE-ADBD-449F-83C4-93E4DC886FA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66"/>
    <a:srgbClr val="FFCC66"/>
    <a:srgbClr val="FFFF99"/>
    <a:srgbClr val="FFCC00"/>
    <a:srgbClr val="CCCCFF"/>
    <a:srgbClr val="FFCC99"/>
    <a:srgbClr val="CCFFFF"/>
    <a:srgbClr val="FFFFCC"/>
    <a:srgbClr val="FF66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90160" autoAdjust="0"/>
  </p:normalViewPr>
  <p:slideViewPr>
    <p:cSldViewPr>
      <p:cViewPr>
        <p:scale>
          <a:sx n="102" d="100"/>
          <a:sy n="102" d="100"/>
        </p:scale>
        <p:origin x="-76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4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6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общей наркологической заболеваемости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874778793836303"/>
          <c:y val="3.54435926872323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873284006850141E-2"/>
          <c:y val="0.23050525250280832"/>
          <c:w val="0.54641235506143793"/>
          <c:h val="0.57328429557209692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841968622969404E-2"/>
                  <c:y val="5.5486525075540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945974745316926E-2"/>
                  <c:y val="7.2132482598202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411980102370899E-2"/>
                  <c:y val="6.1035177583094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6773979337077461E-2"/>
                  <c:y val="4.4389220060432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8135978571784163E-2"/>
                  <c:y val="3.3291915045324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1642.3</c:v>
                </c:pt>
                <c:pt idx="1">
                  <c:v>1524.6</c:v>
                </c:pt>
                <c:pt idx="2">
                  <c:v>1385.5</c:v>
                </c:pt>
                <c:pt idx="3">
                  <c:v>1293.4000000000001</c:v>
                </c:pt>
                <c:pt idx="4">
                  <c:v>1203.5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СФО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841968622969404E-2"/>
                  <c:y val="5.548652507553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945974745316926E-2"/>
                  <c:y val="3.88405675528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583975510610294E-2"/>
                  <c:y val="1.1097305015107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859977041197239E-2"/>
                  <c:y val="2.219461003021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6307973980023502E-2"/>
                  <c:y val="3.3291915045324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1604.3</c:v>
                </c:pt>
                <c:pt idx="1">
                  <c:v>1450.7</c:v>
                </c:pt>
                <c:pt idx="2">
                  <c:v>1356.9</c:v>
                </c:pt>
                <c:pt idx="3">
                  <c:v>1277.0999999999999</c:v>
                </c:pt>
                <c:pt idx="4">
                  <c:v>1172.4000000000001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Красноярский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2651964796502313E-2"/>
                  <c:y val="-1.10973050151080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945974745316926E-2"/>
                  <c:y val="-2.219461003021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583975510610294E-2"/>
                  <c:y val="-1.6645957522662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6773979337077461E-2"/>
                  <c:y val="-2.2194610030216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32598239825115E-2"/>
                  <c:y val="5.54865250755403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879,4</a:t>
                    </a:r>
                    <a:r>
                      <a:rPr lang="ru-RU" dirty="0" smtClean="0"/>
                      <a:t>      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903,2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257993112359238E-2"/>
                  <c:y val="-3.3291915045324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1249.0999999999999</c:v>
                </c:pt>
                <c:pt idx="1">
                  <c:v>1234.7</c:v>
                </c:pt>
                <c:pt idx="2">
                  <c:v>1077.0999999999999</c:v>
                </c:pt>
                <c:pt idx="3">
                  <c:v>959</c:v>
                </c:pt>
                <c:pt idx="4">
                  <c:v>879.4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178432"/>
        <c:axId val="84179968"/>
      </c:lineChart>
      <c:catAx>
        <c:axId val="8417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179968"/>
        <c:crosses val="autoZero"/>
        <c:auto val="1"/>
        <c:lblAlgn val="ctr"/>
        <c:lblOffset val="100"/>
        <c:noMultiLvlLbl val="0"/>
      </c:catAx>
      <c:valAx>
        <c:axId val="841799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41784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6963012276886311"/>
          <c:y val="0.22320089434507276"/>
          <c:w val="0.21604435189159715"/>
          <c:h val="0.6375807780616968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23252255125774"/>
          <c:y val="9.7465691809545119E-2"/>
          <c:w val="0.74483099548078924"/>
          <c:h val="0.42005210627330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  <a:ln>
              <a:solidFill>
                <a:srgbClr val="00B050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CC99"/>
              </a:solidFill>
              <a:ln>
                <a:solidFill>
                  <a:srgbClr val="00B050"/>
                </a:solidFill>
              </a:ln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C00000"/>
                        </a:solidFill>
                      </a:rPr>
                      <a:t>159,9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07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Сухобузимский р-н</c:v>
                </c:pt>
                <c:pt idx="1">
                  <c:v>Ачинский район</c:v>
                </c:pt>
                <c:pt idx="2">
                  <c:v>г. Лесосибирск</c:v>
                </c:pt>
                <c:pt idx="3">
                  <c:v>Ермаковский район</c:v>
                </c:pt>
                <c:pt idx="4">
                  <c:v>Тюхтетский район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307</c:v>
                </c:pt>
                <c:pt idx="1">
                  <c:v>303.10000000000002</c:v>
                </c:pt>
                <c:pt idx="2">
                  <c:v>248.5</c:v>
                </c:pt>
                <c:pt idx="3">
                  <c:v>248.4</c:v>
                </c:pt>
                <c:pt idx="4">
                  <c:v>233.9</c:v>
                </c:pt>
                <c:pt idx="5">
                  <c:v>159.9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69888"/>
        <c:axId val="22871424"/>
      </c:barChart>
      <c:catAx>
        <c:axId val="2286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94"/>
            </a:pPr>
            <a:endParaRPr lang="ru-RU"/>
          </a:p>
        </c:txPr>
        <c:crossAx val="22871424"/>
        <c:crosses val="autoZero"/>
        <c:auto val="1"/>
        <c:lblAlgn val="ctr"/>
        <c:lblOffset val="100"/>
        <c:noMultiLvlLbl val="0"/>
      </c:catAx>
      <c:valAx>
        <c:axId val="22871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86988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9966"/>
              </a:solidFill>
              <a:ln>
                <a:solidFill>
                  <a:schemeClr val="accent6"/>
                </a:solidFill>
              </a:ln>
            </c:spPr>
          </c:dPt>
          <c:dLbls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Козульский р-н</c:v>
                </c:pt>
                <c:pt idx="1">
                  <c:v>Рыбинский р-н</c:v>
                </c:pt>
                <c:pt idx="2">
                  <c:v>Бирилюсский район</c:v>
                </c:pt>
                <c:pt idx="3">
                  <c:v>Каратузский район</c:v>
                </c:pt>
                <c:pt idx="4">
                  <c:v>Новоселовский  район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6.5</c:v>
                </c:pt>
                <c:pt idx="1">
                  <c:v>6.7</c:v>
                </c:pt>
                <c:pt idx="2">
                  <c:v>11</c:v>
                </c:pt>
                <c:pt idx="3">
                  <c:v>13.9</c:v>
                </c:pt>
                <c:pt idx="4">
                  <c:v>16</c:v>
                </c:pt>
                <c:pt idx="5">
                  <c:v>159.9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97408"/>
        <c:axId val="31761536"/>
      </c:barChart>
      <c:catAx>
        <c:axId val="23297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31761536"/>
        <c:crosses val="autoZero"/>
        <c:auto val="1"/>
        <c:lblAlgn val="ctr"/>
        <c:lblOffset val="100"/>
        <c:noMultiLvlLbl val="0"/>
      </c:catAx>
      <c:valAx>
        <c:axId val="31761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297408"/>
        <c:crosses val="autoZero"/>
        <c:crossBetween val="between"/>
      </c:valAx>
      <c:spPr>
        <a:noFill/>
        <a:ln w="25415">
          <a:noFill/>
        </a:ln>
      </c:spPr>
    </c:plotArea>
    <c:plotVisOnly val="1"/>
    <c:dispBlanksAs val="gap"/>
    <c:showDLblsOverMax val="0"/>
  </c:chart>
  <c:txPr>
    <a:bodyPr/>
    <a:lstStyle/>
    <a:p>
      <a:pPr>
        <a:defRPr sz="1799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022689346086382E-2"/>
          <c:y val="3.1746031746031744E-2"/>
          <c:w val="0.70110998358154142"/>
          <c:h val="0.860367393075810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наркоманией первичная (на 100 тыс. нас.)</c:v>
                </c:pt>
              </c:strCache>
            </c:strRef>
          </c:tx>
          <c:spPr>
            <a:solidFill>
              <a:srgbClr val="CCCCFF"/>
            </a:solidFill>
            <a:ln w="9547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-3.53029770885672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589347701352579E-17"/>
                  <c:y val="-2.8530670470756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5.7061340941512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rgbClr val="FF0000"/>
                        </a:solidFill>
                      </a:rPr>
                      <a:t>15,9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043">
                <a:noFill/>
              </a:ln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2017г.</c:v>
                </c:pt>
                <c:pt idx="1">
                  <c:v>2018 г.</c:v>
                </c:pt>
                <c:pt idx="2">
                  <c:v>2019 г.</c:v>
                </c:pt>
                <c:pt idx="3">
                  <c:v>2020г. </c:v>
                </c:pt>
                <c:pt idx="4">
                  <c:v>2021 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18</c:v>
                </c:pt>
                <c:pt idx="1">
                  <c:v>15.3</c:v>
                </c:pt>
                <c:pt idx="2">
                  <c:v>15.2</c:v>
                </c:pt>
                <c:pt idx="3">
                  <c:v>13.8</c:v>
                </c:pt>
                <c:pt idx="4">
                  <c:v>15.9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941760"/>
        <c:axId val="31948800"/>
        <c:axId val="0"/>
      </c:bar3DChart>
      <c:catAx>
        <c:axId val="3194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1948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9488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1941760"/>
        <c:crosses val="autoZero"/>
        <c:crossBetween val="between"/>
      </c:valAx>
      <c:spPr>
        <a:noFill/>
        <a:ln w="270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2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23252255125774"/>
          <c:y val="9.7465691809545119E-2"/>
          <c:w val="0.74483099548078924"/>
          <c:h val="0.42005210627330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rgbClr val="00B050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CC66"/>
              </a:solidFill>
              <a:ln>
                <a:solidFill>
                  <a:srgbClr val="00B050"/>
                </a:solidFill>
              </a:ln>
            </c:spPr>
          </c:dPt>
          <c:dLbls>
            <c:dLbl>
              <c:idx val="2"/>
              <c:layout>
                <c:manualLayout>
                  <c:x val="-2.8439385368898614E-3"/>
                  <c:y val="-1.2718598831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C00000"/>
                        </a:solidFill>
                      </a:rPr>
                      <a:t>15,9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07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Саянский  р-н</c:v>
                </c:pt>
                <c:pt idx="1">
                  <c:v>Мотыгинский р-н</c:v>
                </c:pt>
                <c:pt idx="2">
                  <c:v>Тюхтетский р-н</c:v>
                </c:pt>
                <c:pt idx="3">
                  <c:v>Ачинский р-н</c:v>
                </c:pt>
                <c:pt idx="4">
                  <c:v>Краснотуранский  р-н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77.3</c:v>
                </c:pt>
                <c:pt idx="1">
                  <c:v>44.7</c:v>
                </c:pt>
                <c:pt idx="2">
                  <c:v>39</c:v>
                </c:pt>
                <c:pt idx="3">
                  <c:v>32.4</c:v>
                </c:pt>
                <c:pt idx="4">
                  <c:v>25.9</c:v>
                </c:pt>
                <c:pt idx="5">
                  <c:v>15.9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752384"/>
        <c:axId val="32753920"/>
      </c:barChart>
      <c:catAx>
        <c:axId val="32752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94"/>
            </a:pPr>
            <a:endParaRPr lang="ru-RU"/>
          </a:p>
        </c:txPr>
        <c:crossAx val="32753920"/>
        <c:crosses val="autoZero"/>
        <c:auto val="1"/>
        <c:lblAlgn val="ctr"/>
        <c:lblOffset val="100"/>
        <c:noMultiLvlLbl val="0"/>
      </c:catAx>
      <c:valAx>
        <c:axId val="32753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75238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CC99"/>
              </a:solidFill>
              <a:ln>
                <a:solidFill>
                  <a:schemeClr val="accent6"/>
                </a:solidFill>
              </a:ln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C00000"/>
                        </a:solidFill>
                      </a:rPr>
                      <a:t>15,9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Курагинский р-н</c:v>
                </c:pt>
                <c:pt idx="1">
                  <c:v>Боготольский р-н</c:v>
                </c:pt>
                <c:pt idx="2">
                  <c:v>Назаровский р-н</c:v>
                </c:pt>
                <c:pt idx="3">
                  <c:v>Иланский р-н</c:v>
                </c:pt>
                <c:pt idx="4">
                  <c:v>Березовский р-н</c:v>
                </c:pt>
                <c:pt idx="5">
                  <c:v>Красноярский край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2.2999999999999998</c:v>
                </c:pt>
                <c:pt idx="1">
                  <c:v>3.5</c:v>
                </c:pt>
                <c:pt idx="2">
                  <c:v>4.3</c:v>
                </c:pt>
                <c:pt idx="3">
                  <c:v>4.4000000000000004</c:v>
                </c:pt>
                <c:pt idx="4">
                  <c:v>4.5999999999999996</c:v>
                </c:pt>
                <c:pt idx="5">
                  <c:v>15.9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98144"/>
        <c:axId val="33399936"/>
      </c:barChart>
      <c:catAx>
        <c:axId val="33398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33399936"/>
        <c:crosses val="autoZero"/>
        <c:auto val="1"/>
        <c:lblAlgn val="ctr"/>
        <c:lblOffset val="100"/>
        <c:noMultiLvlLbl val="0"/>
      </c:catAx>
      <c:valAx>
        <c:axId val="33399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398144"/>
        <c:crosses val="autoZero"/>
        <c:crossBetween val="between"/>
      </c:valAx>
      <c:spPr>
        <a:noFill/>
        <a:ln w="25415">
          <a:noFill/>
        </a:ln>
      </c:spPr>
    </c:plotArea>
    <c:plotVisOnly val="1"/>
    <c:dispBlanksAs val="gap"/>
    <c:showDLblsOverMax val="0"/>
  </c:chart>
  <c:txPr>
    <a:bodyPr/>
    <a:lstStyle/>
    <a:p>
      <a:pPr>
        <a:defRPr sz="1799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9007530379244356"/>
          <c:y val="3.174587484695654E-2"/>
          <c:w val="0.66116221908905892"/>
          <c:h val="0.84126984126984161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798784"/>
        <c:axId val="116351360"/>
        <c:axId val="0"/>
      </c:bar3DChart>
      <c:catAx>
        <c:axId val="3379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6351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35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798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2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602944"/>
        <c:axId val="34029952"/>
      </c:barChart>
      <c:catAx>
        <c:axId val="1176029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4029952"/>
        <c:crosses val="autoZero"/>
        <c:auto val="1"/>
        <c:lblAlgn val="ctr"/>
        <c:lblOffset val="100"/>
        <c:noMultiLvlLbl val="0"/>
      </c:catAx>
      <c:valAx>
        <c:axId val="34029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602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482525765270665E-2"/>
          <c:y val="0.16812561039741566"/>
          <c:w val="0.66017973279167452"/>
          <c:h val="0.67483134249868693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РФ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972627887009127E-2"/>
                  <c:y val="-8.5420126396139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025276699082324E-2"/>
                  <c:y val="-6.664053912041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0818331930650275E-2"/>
                  <c:y val="-4.7860951844699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5379931038539376E-2"/>
                  <c:y val="-2.9888341946741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577803955230743E-2"/>
                  <c:y val="-4.4433365041921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  <c:pt idx="5">
                  <c:v>2021г.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199.5</c:v>
                </c:pt>
                <c:pt idx="1">
                  <c:v>186</c:v>
                </c:pt>
                <c:pt idx="2">
                  <c:v>140.63999999999999</c:v>
                </c:pt>
                <c:pt idx="3">
                  <c:v>160.63999999999999</c:v>
                </c:pt>
                <c:pt idx="4">
                  <c:v>152.69999999999999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СФО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8682038552126915E-2"/>
                  <c:y val="-5.1088034534663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143444490094701E-2"/>
                  <c:y val="-4.7252824937585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106871253376895E-2"/>
                  <c:y val="-3.1501883291723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5505065426609854E-2"/>
                  <c:y val="-5.25031388195392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2547496831382684E-2"/>
                  <c:y val="1.5750941645861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  <c:pt idx="5">
                  <c:v>2021г.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253.6</c:v>
                </c:pt>
                <c:pt idx="1">
                  <c:v>241</c:v>
                </c:pt>
                <c:pt idx="2">
                  <c:v>224.26</c:v>
                </c:pt>
                <c:pt idx="3">
                  <c:v>208.5</c:v>
                </c:pt>
                <c:pt idx="4">
                  <c:v>192.45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Красноярский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7324235388631176E-2"/>
                  <c:y val="-7.4989778424351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234342154319888E-2"/>
                  <c:y val="-5.6352817785582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2766677707716932E-2"/>
                  <c:y val="-4.1960756590900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56061011009808E-2"/>
                  <c:y val="-2.177722711493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0047477261661482E-2"/>
                  <c:y val="-2.2416773223233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8404052341287886E-2"/>
                  <c:y val="-0.325519874091685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  <c:pt idx="5">
                  <c:v>2021г.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186.3</c:v>
                </c:pt>
                <c:pt idx="1">
                  <c:v>193.5</c:v>
                </c:pt>
                <c:pt idx="2">
                  <c:v>167.1</c:v>
                </c:pt>
                <c:pt idx="3">
                  <c:v>157</c:v>
                </c:pt>
                <c:pt idx="4">
                  <c:v>147.5</c:v>
                </c:pt>
                <c:pt idx="5">
                  <c:v>159.80000000000001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76928"/>
        <c:axId val="47398912"/>
      </c:lineChart>
      <c:catAx>
        <c:axId val="3407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47398912"/>
        <c:crosses val="autoZero"/>
        <c:auto val="1"/>
        <c:lblAlgn val="ctr"/>
        <c:lblOffset val="100"/>
        <c:noMultiLvlLbl val="0"/>
      </c:catAx>
      <c:valAx>
        <c:axId val="473989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40769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80693161757947052"/>
          <c:y val="0.33509461681650132"/>
          <c:w val="0.16608453269630724"/>
          <c:h val="0.435605973338676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482525765270665E-2"/>
          <c:y val="0.16812561039741566"/>
          <c:w val="0.66017973279167452"/>
          <c:h val="0.67483134249868693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РФ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1029318126057104E-2"/>
                  <c:y val="9.085523479031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163677596039677E-2"/>
                  <c:y val="-1.328689039049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733469121104816E-2"/>
                  <c:y val="2.0393128620701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5556633884336635E-3"/>
                  <c:y val="5.3549267732472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024265916331448E-2"/>
                  <c:y val="6.352707805456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  <c:pt idx="5">
                  <c:v>2021г.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11.1</c:v>
                </c:pt>
                <c:pt idx="1">
                  <c:v>11.2</c:v>
                </c:pt>
                <c:pt idx="2">
                  <c:v>10.19</c:v>
                </c:pt>
                <c:pt idx="3">
                  <c:v>9.89</c:v>
                </c:pt>
                <c:pt idx="4">
                  <c:v>8.5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СФО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2883952895793218E-2"/>
                  <c:y val="-3.8352095970776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82748601038642E-2"/>
                  <c:y val="-4.96647486726363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361612562371387E-2"/>
                  <c:y val="-1.028775619983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6808104682575765E-3"/>
                  <c:y val="6.8254080465401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  <c:pt idx="5">
                  <c:v>2021г.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15.5</c:v>
                </c:pt>
                <c:pt idx="1">
                  <c:v>15.5</c:v>
                </c:pt>
                <c:pt idx="2">
                  <c:v>14.65</c:v>
                </c:pt>
                <c:pt idx="3">
                  <c:v>13.7</c:v>
                </c:pt>
                <c:pt idx="4">
                  <c:v>11.2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Красноярский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2946464176339514E-2"/>
                  <c:y val="-4.8738622425124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1553531686062312E-2"/>
                  <c:y val="-1.9600620611905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595861104631382E-3"/>
                  <c:y val="-3.6710442708947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7848605506406228E-3"/>
                  <c:y val="-5.3279264977153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079816952656698E-2"/>
                  <c:y val="-5.916855698636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4415553178691906E-3"/>
                  <c:y val="-0.445424852194559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  <c:pt idx="5">
                  <c:v>2021г.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20</c:v>
                </c:pt>
                <c:pt idx="1">
                  <c:v>18</c:v>
                </c:pt>
                <c:pt idx="2">
                  <c:v>15.3</c:v>
                </c:pt>
                <c:pt idx="3">
                  <c:v>15.2</c:v>
                </c:pt>
                <c:pt idx="4">
                  <c:v>13.8</c:v>
                </c:pt>
                <c:pt idx="5">
                  <c:v>15.9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508160"/>
        <c:axId val="118514048"/>
      </c:lineChart>
      <c:catAx>
        <c:axId val="11850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118514048"/>
        <c:crosses val="autoZero"/>
        <c:auto val="1"/>
        <c:lblAlgn val="ctr"/>
        <c:lblOffset val="100"/>
        <c:noMultiLvlLbl val="0"/>
      </c:catAx>
      <c:valAx>
        <c:axId val="1185140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85081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7478297329633206"/>
          <c:y val="0.32984414835981435"/>
          <c:w val="0.19823317952434202"/>
          <c:h val="0.440856454351414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51019676928121E-4"/>
          <c:y val="0"/>
          <c:w val="0.99915648980323069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2"/>
          <c:dPt>
            <c:idx val="0"/>
            <c:bubble3D val="0"/>
            <c:spPr>
              <a:solidFill>
                <a:srgbClr val="FFCC0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FF9966"/>
              </a:solidFill>
            </c:spPr>
          </c:dPt>
          <c:dLbls>
            <c:dLbl>
              <c:idx val="0"/>
              <c:layout>
                <c:manualLayout>
                  <c:x val="-8.4676458278985886E-2"/>
                  <c:y val="-7.7773786735590697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solidFill>
                          <a:srgbClr val="7030A0"/>
                        </a:solidFill>
                      </a:rPr>
                      <a:t>28</a:t>
                    </a:r>
                    <a:r>
                      <a:rPr lang="en-US" sz="1600" b="1" dirty="0" smtClean="0">
                        <a:solidFill>
                          <a:srgbClr val="7030A0"/>
                        </a:solidFill>
                      </a:rPr>
                      <a:t>,</a:t>
                    </a:r>
                    <a:r>
                      <a:rPr lang="ru-RU" sz="1600" b="1" dirty="0" smtClean="0">
                        <a:solidFill>
                          <a:srgbClr val="7030A0"/>
                        </a:solidFill>
                      </a:rPr>
                      <a:t>8</a:t>
                    </a:r>
                    <a:r>
                      <a:rPr lang="en-US" sz="1600" b="1" dirty="0" smtClean="0">
                        <a:solidFill>
                          <a:srgbClr val="7030A0"/>
                        </a:solidFill>
                      </a:rPr>
                      <a:t>%</a:t>
                    </a:r>
                    <a:endParaRPr lang="en-US" dirty="0">
                      <a:solidFill>
                        <a:srgbClr val="7030A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124586881166286"/>
                  <c:y val="-0.13469300104385618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2</a:t>
                    </a:r>
                    <a:r>
                      <a:rPr lang="ru-RU" sz="1600" b="1" dirty="0" smtClean="0"/>
                      <a:t>2</a:t>
                    </a:r>
                    <a:r>
                      <a:rPr lang="en-US" sz="1600" b="1" dirty="0" smtClean="0"/>
                      <a:t>,</a:t>
                    </a:r>
                    <a:r>
                      <a:rPr lang="ru-RU" sz="1600" b="1" dirty="0" smtClean="0"/>
                      <a:t>2</a:t>
                    </a:r>
                    <a:r>
                      <a:rPr lang="en-US" sz="1600" b="1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8338675805171187"/>
                  <c:y val="-0.1100014749700028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2</a:t>
                    </a:r>
                    <a:r>
                      <a:rPr lang="ru-RU" sz="1600" dirty="0" smtClean="0"/>
                      <a:t>1,8</a:t>
                    </a:r>
                    <a:r>
                      <a:rPr lang="en-US" sz="1600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344626192965331"/>
                  <c:y val="-6.5805429536365895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solidFill>
                          <a:srgbClr val="C00000"/>
                        </a:solidFill>
                      </a:rPr>
                      <a:t>27,2%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29">
                <a:noFill/>
              </a:ln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опиоиды</c:v>
                </c:pt>
                <c:pt idx="1">
                  <c:v>полинаркомания</c:v>
                </c:pt>
                <c:pt idx="2">
                  <c:v>каннабиноиды</c:v>
                </c:pt>
                <c:pt idx="3">
                  <c:v>психостимуляторы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0.28799999999999998</c:v>
                </c:pt>
                <c:pt idx="1">
                  <c:v>0.222</c:v>
                </c:pt>
                <c:pt idx="2" formatCode="0%">
                  <c:v>0.218</c:v>
                </c:pt>
                <c:pt idx="3">
                  <c:v>0.27200000000000002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6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929609680909891E-2"/>
          <c:y val="0.12993311796712836"/>
          <c:w val="0.76669488188976431"/>
          <c:h val="0.67483134249868637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РФ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0853573084409482E-2"/>
                  <c:y val="3.4528501907361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648669173692148E-2"/>
                  <c:y val="-3.4590801982937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50573928882261E-2"/>
                  <c:y val="-2.3084927083347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179900061427833E-2"/>
                  <c:y val="-1.337674071717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8211926355091364E-2"/>
                  <c:y val="3.5736911958705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  <c:pt idx="5">
                  <c:v>2021г.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157.6</c:v>
                </c:pt>
                <c:pt idx="1">
                  <c:v>129.9</c:v>
                </c:pt>
                <c:pt idx="2">
                  <c:v>119.1</c:v>
                </c:pt>
                <c:pt idx="3">
                  <c:v>111.2</c:v>
                </c:pt>
                <c:pt idx="4">
                  <c:v>87.2</c:v>
                </c:pt>
                <c:pt idx="5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СФО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2708096027167745E-2"/>
                  <c:y val="1.2116294793779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9710324520022997E-2"/>
                  <c:y val="-3.39679597103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190220474324926E-2"/>
                  <c:y val="-8.4969185346365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983849724223536E-2"/>
                  <c:y val="1.6961744254960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24235859148634E-2"/>
                  <c:y val="2.9670214372686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  <c:pt idx="5">
                  <c:v>2021г.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173.8</c:v>
                </c:pt>
                <c:pt idx="1">
                  <c:v>148.19999999999999</c:v>
                </c:pt>
                <c:pt idx="2">
                  <c:v>139.69999999999999</c:v>
                </c:pt>
                <c:pt idx="3">
                  <c:v>132.5</c:v>
                </c:pt>
                <c:pt idx="4">
                  <c:v>78.8</c:v>
                </c:pt>
                <c:pt idx="5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Красноярский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2770719134691844E-2"/>
                  <c:y val="3.33117972604111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169,6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854445807144786E-2"/>
                  <c:y val="-5.484286598332226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132,6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245462005330569E-2"/>
                  <c:y val="-2.3372482241475856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140407493033758E-2"/>
                  <c:y val="9.08555163231747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115640774874775E-2"/>
                  <c:y val="-1.6407750510236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84,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4097650444190601E-2"/>
                  <c:y val="-0.2206425433349862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95,7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  <c:pt idx="4">
                  <c:v>2020г.</c:v>
                </c:pt>
                <c:pt idx="5">
                  <c:v>2021г.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169.6</c:v>
                </c:pt>
                <c:pt idx="1">
                  <c:v>132.6</c:v>
                </c:pt>
                <c:pt idx="2">
                  <c:v>118.1</c:v>
                </c:pt>
                <c:pt idx="3">
                  <c:v>112.9</c:v>
                </c:pt>
                <c:pt idx="4">
                  <c:v>84.59</c:v>
                </c:pt>
                <c:pt idx="5">
                  <c:v>95.7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499328"/>
        <c:axId val="91062272"/>
      </c:lineChart>
      <c:catAx>
        <c:axId val="9049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91062272"/>
        <c:crosses val="autoZero"/>
        <c:auto val="1"/>
        <c:lblAlgn val="ctr"/>
        <c:lblOffset val="100"/>
        <c:noMultiLvlLbl val="0"/>
      </c:catAx>
      <c:valAx>
        <c:axId val="91062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04993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82964313104451148"/>
          <c:y val="0.22907731129950828"/>
          <c:w val="0.17035686895548849"/>
          <c:h val="0.5203155511418997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65036936284291E-2"/>
          <c:y val="0"/>
          <c:w val="0.8447890542253072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CC0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FF9966"/>
              </a:solidFill>
            </c:spPr>
          </c:dPt>
          <c:dLbls>
            <c:dLbl>
              <c:idx val="0"/>
              <c:layout>
                <c:manualLayout>
                  <c:x val="-2.8472456494751323E-2"/>
                  <c:y val="-4.1693799441428411E-2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ru-RU" sz="1600" b="1" dirty="0" smtClean="0">
                        <a:solidFill>
                          <a:srgbClr val="7030A0"/>
                        </a:solidFill>
                      </a:rPr>
                      <a:t>15,5</a:t>
                    </a:r>
                    <a:r>
                      <a:rPr lang="en-US" sz="1600" b="1" dirty="0" smtClean="0">
                        <a:solidFill>
                          <a:srgbClr val="7030A0"/>
                        </a:solidFill>
                      </a:rPr>
                      <a:t>%</a:t>
                    </a:r>
                    <a:endParaRPr lang="en-US" sz="1600" dirty="0">
                      <a:solidFill>
                        <a:srgbClr val="7030A0"/>
                      </a:solidFill>
                    </a:endParaRPr>
                  </a:p>
                </c:rich>
              </c:tx>
              <c:spPr>
                <a:noFill/>
                <a:ln w="2539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7712486611819261"/>
                  <c:y val="-5.2809941740383115E-2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 dirty="0" smtClean="0"/>
                      <a:t>2</a:t>
                    </a:r>
                    <a:r>
                      <a:rPr lang="ru-RU" sz="1600" b="1" dirty="0" smtClean="0"/>
                      <a:t>6</a:t>
                    </a:r>
                    <a:r>
                      <a:rPr lang="en-US" sz="1600" b="1" dirty="0" smtClean="0"/>
                      <a:t>,</a:t>
                    </a:r>
                    <a:r>
                      <a:rPr lang="ru-RU" sz="1600" b="1" dirty="0" smtClean="0"/>
                      <a:t>8</a:t>
                    </a:r>
                    <a:r>
                      <a:rPr lang="en-US" sz="1600" b="1" dirty="0" smtClean="0"/>
                      <a:t>%</a:t>
                    </a:r>
                    <a:endParaRPr lang="en-US" sz="1600" dirty="0"/>
                  </a:p>
                </c:rich>
              </c:tx>
              <c:spPr>
                <a:noFill/>
                <a:ln w="2539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019349599237315"/>
                  <c:y val="-0.14640115246431815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ru-RU" sz="1600" dirty="0" smtClean="0"/>
                      <a:t>26,</a:t>
                    </a:r>
                    <a:r>
                      <a:rPr lang="en-US" sz="1600" dirty="0" smtClean="0"/>
                      <a:t>1%</a:t>
                    </a:r>
                    <a:endParaRPr lang="en-US" sz="1600" dirty="0"/>
                  </a:p>
                </c:rich>
              </c:tx>
              <c:spPr>
                <a:noFill/>
                <a:ln w="25390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527552465472894"/>
                  <c:y val="-0.1162896690636854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 dirty="0" smtClean="0">
                        <a:solidFill>
                          <a:srgbClr val="C00000"/>
                        </a:solidFill>
                      </a:rPr>
                      <a:t>3</a:t>
                    </a:r>
                    <a:r>
                      <a:rPr lang="ru-RU" sz="1600" b="1" dirty="0" smtClean="0">
                        <a:solidFill>
                          <a:srgbClr val="C00000"/>
                        </a:solidFill>
                      </a:rPr>
                      <a:t>1,5</a:t>
                    </a:r>
                    <a:r>
                      <a:rPr lang="en-US" sz="1600" b="1" dirty="0" smtClean="0">
                        <a:solidFill>
                          <a:srgbClr val="C00000"/>
                        </a:solidFill>
                      </a:rPr>
                      <a:t>%</a:t>
                    </a:r>
                    <a:endParaRPr lang="en-US" sz="1600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noFill/>
                <a:ln w="2539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90">
                <a:noFill/>
              </a:ln>
            </c:spPr>
            <c:txPr>
              <a:bodyPr/>
              <a:lstStyle/>
              <a:p>
                <a:pPr>
                  <a:defRPr sz="1402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опиоиды</c:v>
                </c:pt>
                <c:pt idx="1">
                  <c:v>полинаркомания</c:v>
                </c:pt>
                <c:pt idx="2">
                  <c:v>каннабиноиды</c:v>
                </c:pt>
                <c:pt idx="3">
                  <c:v>психостимуляторы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0.155</c:v>
                </c:pt>
                <c:pt idx="1">
                  <c:v>0.26800000000000002</c:v>
                </c:pt>
                <c:pt idx="2" formatCode="0%">
                  <c:v>0.26100000000000001</c:v>
                </c:pt>
                <c:pt idx="3">
                  <c:v>0.315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6">
          <a:noFill/>
        </a:ln>
      </c:spPr>
    </c:plotArea>
    <c:legend>
      <c:legendPos val="r"/>
      <c:layout>
        <c:manualLayout>
          <c:xMode val="edge"/>
          <c:yMode val="edge"/>
          <c:x val="9.33572710951526E-2"/>
          <c:y val="0.81322491181383161"/>
          <c:w val="0.90664275182822174"/>
          <c:h val="0.16910721283006022"/>
        </c:manualLayout>
      </c:layout>
      <c:overlay val="0"/>
      <c:txPr>
        <a:bodyPr/>
        <a:lstStyle/>
        <a:p>
          <a:pPr>
            <a:defRPr sz="1402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658804292400561"/>
          <c:y val="0.23866655231225833"/>
          <c:w val="0.67314861501618528"/>
          <c:h val="0.69725265568782957"/>
        </c:manualLayout>
      </c:layout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307840"/>
        <c:axId val="118452992"/>
        <c:axId val="34020864"/>
      </c:bar3DChart>
      <c:catAx>
        <c:axId val="11830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452992"/>
        <c:crosses val="autoZero"/>
        <c:auto val="1"/>
        <c:lblAlgn val="ctr"/>
        <c:lblOffset val="100"/>
        <c:noMultiLvlLbl val="0"/>
      </c:catAx>
      <c:valAx>
        <c:axId val="11845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307840"/>
        <c:crosses val="autoZero"/>
        <c:crossBetween val="between"/>
      </c:valAx>
      <c:serAx>
        <c:axId val="34020864"/>
        <c:scaling>
          <c:orientation val="minMax"/>
        </c:scaling>
        <c:delete val="1"/>
        <c:axPos val="b"/>
        <c:majorTickMark val="out"/>
        <c:minorTickMark val="none"/>
        <c:tickLblPos val="nextTo"/>
        <c:crossAx val="118452992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305016200385729E-2"/>
          <c:y val="4.0231009685792435E-2"/>
          <c:w val="0.70493943295917938"/>
          <c:h val="0.85805386101880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Отравления наркотиками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  <c:pt idx="4">
                  <c:v>2021г.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16.600000000000001</c:v>
                </c:pt>
                <c:pt idx="1">
                  <c:v>12.9</c:v>
                </c:pt>
                <c:pt idx="2">
                  <c:v>9</c:v>
                </c:pt>
                <c:pt idx="3">
                  <c:v>9.8000000000000007</c:v>
                </c:pt>
                <c:pt idx="4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Отравления наркотиками со смертельным исходом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  <c:pt idx="4">
                  <c:v>2021г.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5.9</c:v>
                </c:pt>
                <c:pt idx="1">
                  <c:v>5.2</c:v>
                </c:pt>
                <c:pt idx="2">
                  <c:v>4.8</c:v>
                </c:pt>
                <c:pt idx="3">
                  <c:v>5.7</c:v>
                </c:pt>
                <c:pt idx="4">
                  <c:v>11.2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Алкогольные отравления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  <c:pt idx="4">
                  <c:v>2021г.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64.5</c:v>
                </c:pt>
                <c:pt idx="1">
                  <c:v>59.2</c:v>
                </c:pt>
                <c:pt idx="2">
                  <c:v>57.7</c:v>
                </c:pt>
                <c:pt idx="3">
                  <c:v>52.2</c:v>
                </c:pt>
                <c:pt idx="4">
                  <c:v>53.2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Алкогольные отравления со смертельным исходом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565199495138062E-2"/>
                  <c:y val="2.6720106880426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47799242707095E-2"/>
                  <c:y val="-1.068804275217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738996213535473E-3"/>
                  <c:y val="5.3440213760854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56499368922579E-2"/>
                  <c:y val="2.67201068804275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239099116491611E-2"/>
                  <c:y val="-2.1376085504342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  <c:pt idx="4">
                  <c:v>2021г.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9.6</c:v>
                </c:pt>
                <c:pt idx="1">
                  <c:v>8.4</c:v>
                </c:pt>
                <c:pt idx="2">
                  <c:v>7.5</c:v>
                </c:pt>
                <c:pt idx="3">
                  <c:v>4.8</c:v>
                </c:pt>
                <c:pt idx="4">
                  <c:v>13.7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388224"/>
        <c:axId val="118389760"/>
      </c:barChart>
      <c:catAx>
        <c:axId val="11838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389760"/>
        <c:crosses val="autoZero"/>
        <c:auto val="1"/>
        <c:lblAlgn val="ctr"/>
        <c:lblOffset val="100"/>
        <c:noMultiLvlLbl val="0"/>
      </c:catAx>
      <c:valAx>
        <c:axId val="118389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388224"/>
        <c:crosses val="autoZero"/>
        <c:crossBetween val="between"/>
      </c:valAx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7715206657068987"/>
          <c:y val="7.8519243210831656E-4"/>
          <c:w val="0.22847933429310141"/>
          <c:h val="0.952865941857467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686625191213527E-3"/>
          <c:w val="1"/>
          <c:h val="0.68080634016089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наркологическими расстройствами несовершеннолетних общая (на 100 тыс. нас.)</c:v>
                </c:pt>
              </c:strCache>
            </c:strRef>
          </c:tx>
          <c:spPr>
            <a:solidFill>
              <a:srgbClr val="FFFF99"/>
            </a:solidFill>
            <a:ln w="896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1022762606133472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8144126834349E-2"/>
                  <c:y val="-3.3771106941838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912687068623304E-2"/>
                  <c:y val="-3.7523452157598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934515301467478E-2"/>
                  <c:y val="-6.754221388367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2429058243256433E-2"/>
                  <c:y val="-3.752345215759850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C00000"/>
                        </a:solidFill>
                      </a:rPr>
                      <a:t>49,3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7943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  <c:pt idx="4">
                  <c:v>2021г.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133.30000000000001</c:v>
                </c:pt>
                <c:pt idx="1">
                  <c:v>95.9</c:v>
                </c:pt>
                <c:pt idx="2">
                  <c:v>76.900000000000006</c:v>
                </c:pt>
                <c:pt idx="3">
                  <c:v>51.5</c:v>
                </c:pt>
                <c:pt idx="4">
                  <c:v>49.3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8932992"/>
        <c:axId val="118934528"/>
        <c:axId val="0"/>
      </c:bar3DChart>
      <c:catAx>
        <c:axId val="11893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893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934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932992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1.4113218981060651E-2"/>
          <c:y val="0.85232348490222509"/>
          <c:w val="0.89999980324798223"/>
          <c:h val="0.14334285072474051"/>
        </c:manualLayout>
      </c:layout>
      <c:overlay val="0"/>
      <c:spPr>
        <a:noFill/>
        <a:ln w="2241">
          <a:solidFill>
            <a:schemeClr val="tx1"/>
          </a:solidFill>
          <a:prstDash val="solid"/>
        </a:ln>
      </c:spPr>
      <c:txPr>
        <a:bodyPr/>
        <a:lstStyle/>
        <a:p>
          <a:pPr>
            <a:defRPr sz="1120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855656228005644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наркологическими расстройствами  несовершеннолетних первичная (на 100 тыс. нас.)</c:v>
                </c:pt>
              </c:strCache>
            </c:strRef>
          </c:tx>
          <c:spPr>
            <a:solidFill>
              <a:srgbClr val="92D050"/>
            </a:solidFill>
            <a:ln w="899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C00000"/>
                        </a:solidFill>
                      </a:rPr>
                      <a:t>25,1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7983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 </c:v>
                </c:pt>
                <c:pt idx="4">
                  <c:v>2021г.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45.7</c:v>
                </c:pt>
                <c:pt idx="1">
                  <c:v>33.1</c:v>
                </c:pt>
                <c:pt idx="2">
                  <c:v>24.1</c:v>
                </c:pt>
                <c:pt idx="3">
                  <c:v>16.3</c:v>
                </c:pt>
                <c:pt idx="4">
                  <c:v>25.1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8836608"/>
        <c:axId val="118842496"/>
        <c:axId val="0"/>
      </c:bar3DChart>
      <c:catAx>
        <c:axId val="11883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8842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842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836608"/>
        <c:crosses val="autoZero"/>
        <c:crossBetween val="between"/>
      </c:valAx>
      <c:spPr>
        <a:noFill/>
        <a:ln w="25411">
          <a:noFill/>
        </a:ln>
      </c:spPr>
    </c:plotArea>
    <c:legend>
      <c:legendPos val="b"/>
      <c:layout>
        <c:manualLayout>
          <c:xMode val="edge"/>
          <c:yMode val="edge"/>
          <c:x val="0"/>
          <c:y val="0.87279553479565075"/>
          <c:w val="1"/>
          <c:h val="0.12720446520434925"/>
        </c:manualLayout>
      </c:layout>
      <c:overlay val="0"/>
      <c:spPr>
        <a:noFill/>
        <a:ln w="2247">
          <a:solidFill>
            <a:schemeClr val="tx1"/>
          </a:solidFill>
          <a:prstDash val="solid"/>
        </a:ln>
      </c:spPr>
      <c:txPr>
        <a:bodyPr/>
        <a:lstStyle/>
        <a:p>
          <a:pPr>
            <a:defRPr sz="1120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7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52299484596622E-4"/>
          <c:y val="0"/>
          <c:w val="0.99915648980323069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9966"/>
              </a:solidFill>
            </c:spPr>
          </c:dPt>
          <c:dLbls>
            <c:dLbl>
              <c:idx val="0"/>
              <c:layout>
                <c:manualLayout>
                  <c:x val="-0.18248182033465601"/>
                  <c:y val="-0.15013008646258649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69</a:t>
                    </a:r>
                    <a:r>
                      <a:rPr lang="en-US" sz="1800" b="1" dirty="0" smtClean="0"/>
                      <a:t>,</a:t>
                    </a:r>
                    <a:r>
                      <a:rPr lang="ru-RU" sz="1800" b="1" dirty="0" smtClean="0"/>
                      <a:t>2</a:t>
                    </a:r>
                    <a:r>
                      <a:rPr lang="en-US" sz="1800" b="1" dirty="0" smtClean="0"/>
                      <a:t>%</a:t>
                    </a:r>
                    <a:endParaRPr lang="en-US" sz="18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124586881166286"/>
                  <c:y val="-0.13469300104385618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15</a:t>
                    </a:r>
                    <a:r>
                      <a:rPr lang="en-US" sz="1800" b="1" dirty="0" smtClean="0"/>
                      <a:t>,</a:t>
                    </a:r>
                    <a:r>
                      <a:rPr lang="ru-RU" sz="1800" b="1" dirty="0" smtClean="0"/>
                      <a:t>1</a:t>
                    </a:r>
                    <a:r>
                      <a:rPr lang="en-US" sz="1800" b="1" dirty="0" smtClean="0"/>
                      <a:t>%</a:t>
                    </a:r>
                    <a:endParaRPr lang="en-US" sz="18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8338675805171187"/>
                  <c:y val="-0.11000147497000284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12,6</a:t>
                    </a:r>
                    <a:r>
                      <a:rPr lang="en-US" sz="1800" dirty="0" smtClean="0"/>
                      <a:t>%</a:t>
                    </a:r>
                    <a:endParaRPr lang="en-US" sz="18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spPr>
              <a:noFill/>
              <a:ln w="25329">
                <a:noFill/>
              </a:ln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потребители алкоголя  </c:v>
                </c:pt>
                <c:pt idx="1">
                  <c:v>потребители наркомания</c:v>
                </c:pt>
                <c:pt idx="2">
                  <c:v>потребители токсических веществ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3"/>
                <c:pt idx="0">
                  <c:v>0.69199999999999995</c:v>
                </c:pt>
                <c:pt idx="1">
                  <c:v>0.151</c:v>
                </c:pt>
                <c:pt idx="2" formatCode="0%">
                  <c:v>0.126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6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454779316397612E-2"/>
          <c:y val="0"/>
          <c:w val="0.8447890542253072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9966"/>
              </a:solidFill>
            </c:spPr>
          </c:dPt>
          <c:dLbls>
            <c:dLbl>
              <c:idx val="0"/>
              <c:layout>
                <c:manualLayout>
                  <c:x val="-0.19916472789815093"/>
                  <c:y val="-0.14477974207004285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ru-RU" sz="1600" b="1" dirty="0" smtClean="0"/>
                      <a:t>67,8</a:t>
                    </a:r>
                    <a:r>
                      <a:rPr lang="en-US" sz="1600" b="1" dirty="0" smtClean="0"/>
                      <a:t>%</a:t>
                    </a:r>
                    <a:endParaRPr lang="en-US" sz="1600" dirty="0"/>
                  </a:p>
                </c:rich>
              </c:tx>
              <c:spPr>
                <a:noFill/>
                <a:ln w="2539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897423801133195E-3"/>
                  <c:y val="-9.4044412589715715E-2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ru-RU" sz="1600" b="1" dirty="0" smtClean="0"/>
                      <a:t>19</a:t>
                    </a:r>
                    <a:r>
                      <a:rPr lang="en-US" sz="1600" b="1" dirty="0" smtClean="0"/>
                      <a:t>,</a:t>
                    </a:r>
                    <a:r>
                      <a:rPr lang="ru-RU" sz="1600" b="1" dirty="0" smtClean="0"/>
                      <a:t>7</a:t>
                    </a:r>
                    <a:r>
                      <a:rPr lang="en-US" sz="1600" b="1" dirty="0" smtClean="0"/>
                      <a:t>%</a:t>
                    </a:r>
                    <a:endParaRPr lang="en-US" sz="1600" dirty="0"/>
                  </a:p>
                </c:rich>
              </c:tx>
              <c:spPr>
                <a:noFill/>
                <a:ln w="2539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019349599237315"/>
                  <c:y val="-0.14640115246431815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ru-RU" sz="1600" dirty="0" smtClean="0"/>
                      <a:t>12,5</a:t>
                    </a:r>
                    <a:r>
                      <a:rPr lang="en-US" sz="1600" dirty="0" smtClean="0"/>
                      <a:t>%</a:t>
                    </a:r>
                    <a:endParaRPr lang="en-US" sz="1600" dirty="0"/>
                  </a:p>
                </c:rich>
              </c:tx>
              <c:spPr>
                <a:noFill/>
                <a:ln w="25390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spPr>
              <a:noFill/>
              <a:ln w="25390">
                <a:noFill/>
              </a:ln>
            </c:spPr>
            <c:txPr>
              <a:bodyPr/>
              <a:lstStyle/>
              <a:p>
                <a:pPr>
                  <a:defRPr sz="1402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потребители алкоголя</c:v>
                </c:pt>
                <c:pt idx="1">
                  <c:v>потребители наркотических в-в</c:v>
                </c:pt>
                <c:pt idx="2">
                  <c:v>потребители токсических веществ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0.67800000000000005</c:v>
                </c:pt>
                <c:pt idx="1">
                  <c:v>0.19700000000000001</c:v>
                </c:pt>
                <c:pt idx="2" formatCode="0%">
                  <c:v>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6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27542900433540451"/>
          <c:y val="0.75652764336809364"/>
          <c:w val="0.72457099566459549"/>
          <c:h val="0.18972440135578306"/>
        </c:manualLayout>
      </c:layout>
      <c:overlay val="0"/>
      <c:txPr>
        <a:bodyPr/>
        <a:lstStyle/>
        <a:p>
          <a:pPr>
            <a:defRPr sz="1402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3.4210526315789476E-2"/>
          <c:w val="1"/>
          <c:h val="0.68080634016089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наркологическими расстройствами общая (на 100 тыс. нас.)</c:v>
                </c:pt>
              </c:strCache>
            </c:strRef>
          </c:tx>
          <c:spPr>
            <a:solidFill>
              <a:schemeClr val="accent5"/>
            </a:solidFill>
            <a:ln w="8951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C99"/>
              </a:solidFill>
              <a:ln w="8951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99"/>
              </a:solidFill>
              <a:ln w="8951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C99"/>
              </a:solidFill>
              <a:ln w="8951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CC99"/>
              </a:solidFill>
              <a:ln w="8951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CC99"/>
              </a:solidFill>
              <a:ln w="8951">
                <a:solidFill>
                  <a:schemeClr val="tx1"/>
                </a:solidFill>
                <a:prstDash val="solid"/>
              </a:ln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FF0000"/>
                        </a:solidFill>
                      </a:rPr>
                      <a:t>903,2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7900">
                <a:noFill/>
              </a:ln>
            </c:spPr>
            <c:txPr>
              <a:bodyPr/>
              <a:lstStyle/>
              <a:p>
                <a:pPr>
                  <a:defRPr sz="1096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  <c:pt idx="4">
                  <c:v>2021 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1234.7</c:v>
                </c:pt>
                <c:pt idx="1">
                  <c:v>1077.0999999999999</c:v>
                </c:pt>
                <c:pt idx="2">
                  <c:v>959</c:v>
                </c:pt>
                <c:pt idx="3">
                  <c:v>879.4</c:v>
                </c:pt>
                <c:pt idx="4">
                  <c:v>903.2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7559680"/>
        <c:axId val="91422720"/>
        <c:axId val="0"/>
      </c:bar3DChart>
      <c:catAx>
        <c:axId val="11755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6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1422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422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559680"/>
        <c:crosses val="autoZero"/>
        <c:crossBetween val="between"/>
      </c:valAx>
      <c:spPr>
        <a:noFill/>
        <a:ln w="25377">
          <a:noFill/>
        </a:ln>
      </c:spPr>
    </c:plotArea>
    <c:legend>
      <c:legendPos val="b"/>
      <c:layout/>
      <c:overlay val="0"/>
      <c:spPr>
        <a:noFill/>
        <a:ln w="2238">
          <a:solidFill>
            <a:schemeClr val="tx1"/>
          </a:solidFill>
          <a:prstDash val="solid"/>
        </a:ln>
      </c:spPr>
      <c:txPr>
        <a:bodyPr/>
        <a:lstStyle/>
        <a:p>
          <a:pPr>
            <a:defRPr sz="1116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1550255536626917E-2"/>
          <c:y val="3.7433155080213949E-2"/>
          <c:w val="0.92844974446337358"/>
          <c:h val="0.681818181818181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наркологическими расстройствами первичная (на 100 тыс. нас.)</c:v>
                </c:pt>
              </c:strCache>
            </c:strRef>
          </c:tx>
          <c:spPr>
            <a:solidFill>
              <a:srgbClr val="FFFFCC"/>
            </a:solidFill>
            <a:ln w="896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FF0000"/>
                        </a:solidFill>
                      </a:rPr>
                      <a:t>95,6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7931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2017г.</c:v>
                </c:pt>
                <c:pt idx="1">
                  <c:v>2018 г.</c:v>
                </c:pt>
                <c:pt idx="2">
                  <c:v>2019г.</c:v>
                </c:pt>
                <c:pt idx="3">
                  <c:v>2020г. </c:v>
                </c:pt>
                <c:pt idx="4">
                  <c:v>2021 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132.6</c:v>
                </c:pt>
                <c:pt idx="1">
                  <c:v>118.1</c:v>
                </c:pt>
                <c:pt idx="2">
                  <c:v>112.6</c:v>
                </c:pt>
                <c:pt idx="3">
                  <c:v>84.5</c:v>
                </c:pt>
                <c:pt idx="4">
                  <c:v>95.6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4360704"/>
        <c:axId val="114362240"/>
        <c:axId val="0"/>
      </c:bar3DChart>
      <c:catAx>
        <c:axId val="11436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436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362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360704"/>
        <c:crosses val="autoZero"/>
        <c:crossBetween val="between"/>
      </c:valAx>
      <c:spPr>
        <a:noFill/>
        <a:ln w="25414">
          <a:noFill/>
        </a:ln>
      </c:spPr>
    </c:plotArea>
    <c:legend>
      <c:legendPos val="b"/>
      <c:layout/>
      <c:overlay val="0"/>
      <c:spPr>
        <a:noFill/>
        <a:ln w="2241">
          <a:solidFill>
            <a:schemeClr val="tx1"/>
          </a:solidFill>
          <a:prstDash val="solid"/>
        </a:ln>
      </c:spPr>
      <c:txPr>
        <a:bodyPr/>
        <a:lstStyle/>
        <a:p>
          <a:pPr>
            <a:defRPr sz="1120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66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1" dirty="0" smtClean="0">
                <a:solidFill>
                  <a:schemeClr val="tx1"/>
                </a:solidFill>
              </a:rPr>
              <a:t>Всего</a:t>
            </a:r>
            <a:r>
              <a:rPr lang="ru-RU" sz="1800" b="1" i="1" dirty="0" smtClean="0">
                <a:solidFill>
                  <a:srgbClr val="7030A0"/>
                </a:solidFill>
              </a:rPr>
              <a:t> </a:t>
            </a:r>
            <a:r>
              <a:rPr lang="ru-RU" sz="1800" b="1" i="1" dirty="0" smtClean="0"/>
              <a:t>зарегистрировано, </a:t>
            </a:r>
            <a:r>
              <a:rPr lang="ru-RU" sz="1600" b="1" i="1" dirty="0" smtClean="0">
                <a:solidFill>
                  <a:srgbClr val="C00000"/>
                </a:solidFill>
              </a:rPr>
              <a:t>2020г.</a:t>
            </a:r>
            <a:endParaRPr lang="ru-RU" sz="1600" b="1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6006880311909788"/>
          <c:y val="1.0370054330619227E-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08908037995785E-2"/>
          <c:y val="0.16690221504360503"/>
          <c:w val="0.50351241355127208"/>
          <c:h val="0.746021708544755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Впервые зарегистрировано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12313399639623375"/>
                  <c:y val="0.108196702576683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878640220531055E-2"/>
                  <c:y val="2.69888071136033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C00000"/>
                        </a:solidFill>
                      </a:rPr>
                      <a:t>23,3%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Потребители алкоголя</c:v>
                </c:pt>
                <c:pt idx="1">
                  <c:v>Потребители наркот.в-в</c:v>
                </c:pt>
                <c:pt idx="2">
                  <c:v>Потребители токсич. в-в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0.76</c:v>
                </c:pt>
                <c:pt idx="1">
                  <c:v>0.23300000000000001</c:v>
                </c:pt>
                <c:pt idx="2">
                  <c:v>7.0000000000000001E-3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0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9859299487556938"/>
          <c:y val="0.1215139686748171"/>
          <c:w val="0.38316836323741804"/>
          <c:h val="0.624930160858589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1" dirty="0">
                <a:solidFill>
                  <a:schemeClr val="tx1"/>
                </a:solidFill>
              </a:rPr>
              <a:t>Всего </a:t>
            </a:r>
            <a:r>
              <a:rPr lang="ru-RU" sz="1800" b="1" i="1" dirty="0" smtClean="0"/>
              <a:t>зарегистрировано, </a:t>
            </a:r>
            <a:r>
              <a:rPr lang="ru-RU" sz="1600" b="1" i="1" dirty="0" smtClean="0">
                <a:solidFill>
                  <a:srgbClr val="C00000"/>
                </a:solidFill>
              </a:rPr>
              <a:t>2021г.</a:t>
            </a:r>
            <a:endParaRPr lang="ru-RU" sz="1600" b="1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4565140594531165"/>
          <c:y val="1.317532897862774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854689810914486E-2"/>
          <c:y val="0.16585643580585496"/>
          <c:w val="0.5606940910151077"/>
          <c:h val="0.809871472985822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зарегистрировано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19766617670259484"/>
                  <c:y val="7.589798685122917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7</a:t>
                    </a:r>
                    <a:r>
                      <a:rPr lang="ru-RU" b="1" dirty="0" smtClean="0"/>
                      <a:t>5,3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755201340679913E-2"/>
                  <c:y val="3.776360513518302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2</a:t>
                    </a:r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4,0</a:t>
                    </a:r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%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67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Потребители алкоголя</c:v>
                </c:pt>
                <c:pt idx="1">
                  <c:v>Потребители наркот. в-в</c:v>
                </c:pt>
                <c:pt idx="2">
                  <c:v>Потребители токсич. в-вв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0.748</c:v>
                </c:pt>
                <c:pt idx="1">
                  <c:v>0.23799999999999999</c:v>
                </c:pt>
                <c:pt idx="2" formatCode="0.00%">
                  <c:v>6.6E-3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7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9377553159131635"/>
          <c:y val="0.10726289810788578"/>
          <c:w val="0.38890220010993509"/>
          <c:h val="0.669808619528451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3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1" dirty="0" smtClean="0">
                <a:solidFill>
                  <a:srgbClr val="7030A0"/>
                </a:solidFill>
              </a:rPr>
              <a:t>Впервые</a:t>
            </a:r>
            <a:r>
              <a:rPr lang="ru-RU" sz="1800" b="1" i="1" dirty="0" smtClean="0"/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зарегистрировано,</a:t>
            </a:r>
            <a:r>
              <a:rPr lang="ru-RU" sz="1800" b="1" i="1" dirty="0" smtClean="0"/>
              <a:t> </a:t>
            </a:r>
            <a:r>
              <a:rPr lang="ru-RU" sz="1400" b="1" i="1" dirty="0" smtClean="0">
                <a:solidFill>
                  <a:srgbClr val="C00000"/>
                </a:solidFill>
              </a:rPr>
              <a:t>2020г</a:t>
            </a:r>
            <a:endParaRPr lang="ru-RU" sz="1400" b="1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4529765789912233"/>
          <c:y val="1.0370054330619342E-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08908037995785E-2"/>
          <c:y val="0.16690221504360503"/>
          <c:w val="0.50351241355127208"/>
          <c:h val="0.746021708544755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Впервые зарегистрировано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15965120628957893"/>
                  <c:y val="9.732930890571800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B050"/>
                        </a:solidFill>
                      </a:rPr>
                      <a:t>74,70%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90193797911343E-2"/>
                  <c:y val="-9.280140457095064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C00000"/>
                        </a:solidFill>
                      </a:rPr>
                      <a:t>24,10%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222562944395063E-2"/>
                  <c:y val="1.27424688009508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Потребители алкоголя</c:v>
                </c:pt>
                <c:pt idx="1">
                  <c:v>Потребители наркот.в-в</c:v>
                </c:pt>
                <c:pt idx="2">
                  <c:v>Потребители токсич. в-в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0.747</c:v>
                </c:pt>
                <c:pt idx="1">
                  <c:v>0.24099999999999999</c:v>
                </c:pt>
                <c:pt idx="2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0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0686030545217196"/>
          <c:y val="0.1510792052051747"/>
          <c:w val="0.38316836323741804"/>
          <c:h val="0.632993407185050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1" dirty="0" smtClean="0">
                <a:solidFill>
                  <a:srgbClr val="7030A0"/>
                </a:solidFill>
              </a:rPr>
              <a:t>Впервые зарегистрировано,</a:t>
            </a:r>
            <a:r>
              <a:rPr lang="ru-RU" sz="1800" b="1" i="1" dirty="0" smtClean="0"/>
              <a:t> </a:t>
            </a:r>
            <a:r>
              <a:rPr lang="ru-RU" sz="1400" b="1" i="1" dirty="0" smtClean="0">
                <a:solidFill>
                  <a:srgbClr val="C00000"/>
                </a:solidFill>
              </a:rPr>
              <a:t>2021г</a:t>
            </a:r>
            <a:endParaRPr lang="ru-RU" sz="1400" b="1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4565140594531165"/>
          <c:y val="1.317532897862774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76958109663146E-2"/>
          <c:y val="0.1843018963759338"/>
          <c:w val="0.5606940910151077"/>
          <c:h val="0.809871472985822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зарегистрировано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18611799783676239"/>
                  <c:y val="0.1022486448084846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</a:rPr>
                      <a:t>7</a:t>
                    </a:r>
                    <a:r>
                      <a:rPr lang="ru-RU" b="1" dirty="0" smtClean="0">
                        <a:solidFill>
                          <a:srgbClr val="00B050"/>
                        </a:solidFill>
                      </a:rPr>
                      <a:t>0,8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094133641307314E-2"/>
                  <c:y val="1.404801175937716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2</a:t>
                    </a:r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8,1</a:t>
                    </a:r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%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869332356133102E-2"/>
                  <c:y val="-3.6239416683576733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06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Потребители алкоголя</c:v>
                </c:pt>
                <c:pt idx="1">
                  <c:v>Потребители наркот. в-в</c:v>
                </c:pt>
                <c:pt idx="2">
                  <c:v>Потребители токсич. в-вв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0.70799999999999996</c:v>
                </c:pt>
                <c:pt idx="1">
                  <c:v>0.28100000000000003</c:v>
                </c:pt>
                <c:pt idx="2" formatCode="0.00%">
                  <c:v>1.06E-2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7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9377553159131635"/>
          <c:y val="0.17840972326829493"/>
          <c:w val="0.38890220010993509"/>
          <c:h val="0.569676119290881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3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8839634323362E-3"/>
          <c:y val="0"/>
          <c:w val="0.67019154772696299"/>
          <c:h val="0.88166558424706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наркоманией общая (на 100 тыс. нас.)</c:v>
                </c:pt>
              </c:strCache>
            </c:strRef>
          </c:tx>
          <c:spPr>
            <a:solidFill>
              <a:srgbClr val="CCFFFF"/>
            </a:solidFill>
            <a:ln w="954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9661399548532728E-2"/>
                  <c:y val="1.0718697079070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04890895410082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7043">
                  <a:noFill/>
                </a:ln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043">
                <a:noFill/>
              </a:ln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2017г.</c:v>
                </c:pt>
                <c:pt idx="1">
                  <c:v>2018 г.</c:v>
                </c:pt>
                <c:pt idx="2">
                  <c:v>2019 г.</c:v>
                </c:pt>
                <c:pt idx="3">
                  <c:v>2020г. </c:v>
                </c:pt>
                <c:pt idx="4">
                  <c:v>2021 г.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193.5</c:v>
                </c:pt>
                <c:pt idx="1">
                  <c:v>167.1</c:v>
                </c:pt>
                <c:pt idx="2">
                  <c:v>157</c:v>
                </c:pt>
                <c:pt idx="3">
                  <c:v>147.5</c:v>
                </c:pt>
                <c:pt idx="4">
                  <c:v>159.80000000000001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814720"/>
        <c:axId val="22816256"/>
        <c:axId val="0"/>
      </c:bar3DChart>
      <c:catAx>
        <c:axId val="2281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281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816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814720"/>
        <c:crosses val="autoZero"/>
        <c:crossBetween val="between"/>
      </c:valAx>
      <c:spPr>
        <a:noFill/>
        <a:ln w="27039">
          <a:noFill/>
        </a:ln>
      </c:spPr>
    </c:plotArea>
    <c:legend>
      <c:legendPos val="r"/>
      <c:layout>
        <c:manualLayout>
          <c:xMode val="edge"/>
          <c:yMode val="edge"/>
          <c:x val="0.66359491180983865"/>
          <c:y val="0.15155731274668299"/>
          <c:w val="0.33175781921165048"/>
          <c:h val="0.48362272023689346"/>
        </c:manualLayout>
      </c:layout>
      <c:overlay val="0"/>
      <c:spPr>
        <a:noFill/>
        <a:ln w="2387">
          <a:solidFill>
            <a:schemeClr val="tx1"/>
          </a:solidFill>
          <a:prstDash val="solid"/>
        </a:ln>
      </c:spPr>
      <c:txPr>
        <a:bodyPr/>
        <a:lstStyle/>
        <a:p>
          <a:pPr>
            <a:defRPr sz="1191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2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4E4640-FE94-4EC6-A80A-BE1C952B4D72}" type="datetimeFigureOut">
              <a:rPr lang="ru-RU"/>
              <a:pPr>
                <a:defRPr/>
              </a:pPr>
              <a:t>27.05.2022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108C0C-15EF-424A-BE49-58D952996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CB00329-61AA-495F-B893-892D593CBF59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5FD60CB-1CEE-44D6-B8F5-7427226E1228}" type="slidenum">
              <a:rPr lang="ru-RU" altLang="ru-RU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15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CB00329-61AA-495F-B893-892D593CBF59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2813D7D-40DE-4F44-B03B-46DB4A5676A8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3CEC3A3-1054-447C-BCDE-6191A345C87E}" type="slidenum">
              <a:rPr lang="ru-RU" altLang="ru-RU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3CEC3A3-1054-447C-BCDE-6191A345C87E}" type="slidenum">
              <a:rPr lang="ru-RU" altLang="ru-RU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7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3CEC3A3-1054-447C-BCDE-6191A345C87E}" type="slidenum">
              <a:rPr lang="ru-RU" altLang="ru-RU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D63C73-8C9D-47D6-841B-4F8BDBC9B281}" type="slidenum">
              <a:rPr lang="ru-RU" altLang="ru-RU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11</a:t>
            </a:fld>
            <a:endParaRPr lang="ru-RU" alt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56E1CAB-36B1-49CE-A55B-6977C3B9A5CE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5FD60CB-1CEE-44D6-B8F5-7427226E1228}" type="slidenum">
              <a:rPr lang="ru-RU" altLang="ru-RU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14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11E277-ACD4-4FDD-A146-FE6B13DD9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5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7D5ED1-1C72-4415-9622-09F32683C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5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1268413"/>
            <a:ext cx="2058988" cy="4857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29325" cy="4857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9FBCDE-8837-4191-A422-6A65B406E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75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75600" y="6308725"/>
            <a:ext cx="773113" cy="215900"/>
          </a:xfrm>
          <a:prstGeom prst="rect">
            <a:avLst/>
          </a:prstGeom>
          <a:solidFill>
            <a:srgbClr val="7FBB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7825" y="762000"/>
            <a:ext cx="773113" cy="381000"/>
          </a:xfrm>
          <a:prstGeom prst="rect">
            <a:avLst/>
          </a:prstGeom>
          <a:solidFill>
            <a:srgbClr val="67BE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3000" y="762000"/>
            <a:ext cx="7653338" cy="381000"/>
          </a:xfrm>
          <a:prstGeom prst="rect">
            <a:avLst/>
          </a:prstGeom>
          <a:solidFill>
            <a:srgbClr val="007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401638" y="6308725"/>
            <a:ext cx="773112" cy="215900"/>
          </a:xfrm>
          <a:prstGeom prst="rect">
            <a:avLst/>
          </a:prstGeom>
          <a:solidFill>
            <a:srgbClr val="7FBB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1166813" y="6308725"/>
            <a:ext cx="6370637" cy="215900"/>
          </a:xfrm>
          <a:prstGeom prst="rect">
            <a:avLst/>
          </a:prstGeom>
          <a:solidFill>
            <a:srgbClr val="0078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5651500" y="6308725"/>
            <a:ext cx="2736850" cy="215900"/>
          </a:xfrm>
          <a:prstGeom prst="rect">
            <a:avLst/>
          </a:prstGeom>
          <a:solidFill>
            <a:srgbClr val="FBB0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8534400" y="6656388"/>
            <a:ext cx="685800" cy="230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ACEC2344-03B9-4CB6-80C8-37064B9CA633}" type="slidenum">
              <a:rPr lang="ru-RU" sz="900" b="1" smtClean="0">
                <a:solidFill>
                  <a:srgbClr val="FFFFFF"/>
                </a:solidFill>
                <a:cs typeface="+mn-cs"/>
              </a:rPr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ru-RU" sz="900" b="1" smtClean="0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358775" y="80963"/>
            <a:ext cx="5678488" cy="558800"/>
            <a:chOff x="296" y="236"/>
            <a:chExt cx="2751" cy="280"/>
          </a:xfrm>
        </p:grpSpPr>
        <p:grpSp>
          <p:nvGrpSpPr>
            <p:cNvPr id="12" name="Group 6"/>
            <p:cNvGrpSpPr>
              <a:grpSpLocks/>
            </p:cNvGrpSpPr>
            <p:nvPr userDrawn="1"/>
          </p:nvGrpSpPr>
          <p:grpSpPr bwMode="auto">
            <a:xfrm>
              <a:off x="296" y="236"/>
              <a:ext cx="422" cy="280"/>
              <a:chOff x="295" y="3753"/>
              <a:chExt cx="344" cy="229"/>
            </a:xfrm>
          </p:grpSpPr>
          <p:sp>
            <p:nvSpPr>
              <p:cNvPr id="14" name="Freeform 7"/>
              <p:cNvSpPr>
                <a:spLocks/>
              </p:cNvSpPr>
              <p:nvPr userDrawn="1"/>
            </p:nvSpPr>
            <p:spPr bwMode="auto">
              <a:xfrm>
                <a:off x="501" y="3844"/>
                <a:ext cx="138" cy="138"/>
              </a:xfrm>
              <a:custGeom>
                <a:avLst/>
                <a:gdLst>
                  <a:gd name="T0" fmla="*/ 120 w 138"/>
                  <a:gd name="T1" fmla="*/ 0 h 138"/>
                  <a:gd name="T2" fmla="*/ 52 w 138"/>
                  <a:gd name="T3" fmla="*/ 0 h 138"/>
                  <a:gd name="T4" fmla="*/ 52 w 138"/>
                  <a:gd name="T5" fmla="*/ 0 h 138"/>
                  <a:gd name="T6" fmla="*/ 58 w 138"/>
                  <a:gd name="T7" fmla="*/ 2 h 138"/>
                  <a:gd name="T8" fmla="*/ 64 w 138"/>
                  <a:gd name="T9" fmla="*/ 4 h 138"/>
                  <a:gd name="T10" fmla="*/ 68 w 138"/>
                  <a:gd name="T11" fmla="*/ 10 h 138"/>
                  <a:gd name="T12" fmla="*/ 70 w 138"/>
                  <a:gd name="T13" fmla="*/ 18 h 138"/>
                  <a:gd name="T14" fmla="*/ 70 w 138"/>
                  <a:gd name="T15" fmla="*/ 52 h 138"/>
                  <a:gd name="T16" fmla="*/ 70 w 138"/>
                  <a:gd name="T17" fmla="*/ 52 h 138"/>
                  <a:gd name="T18" fmla="*/ 68 w 138"/>
                  <a:gd name="T19" fmla="*/ 58 h 138"/>
                  <a:gd name="T20" fmla="*/ 64 w 138"/>
                  <a:gd name="T21" fmla="*/ 64 h 138"/>
                  <a:gd name="T22" fmla="*/ 58 w 138"/>
                  <a:gd name="T23" fmla="*/ 68 h 138"/>
                  <a:gd name="T24" fmla="*/ 52 w 138"/>
                  <a:gd name="T25" fmla="*/ 68 h 138"/>
                  <a:gd name="T26" fmla="*/ 0 w 138"/>
                  <a:gd name="T27" fmla="*/ 68 h 138"/>
                  <a:gd name="T28" fmla="*/ 0 w 138"/>
                  <a:gd name="T29" fmla="*/ 120 h 138"/>
                  <a:gd name="T30" fmla="*/ 0 w 138"/>
                  <a:gd name="T31" fmla="*/ 120 h 138"/>
                  <a:gd name="T32" fmla="*/ 2 w 138"/>
                  <a:gd name="T33" fmla="*/ 126 h 138"/>
                  <a:gd name="T34" fmla="*/ 6 w 138"/>
                  <a:gd name="T35" fmla="*/ 132 h 138"/>
                  <a:gd name="T36" fmla="*/ 12 w 138"/>
                  <a:gd name="T37" fmla="*/ 136 h 138"/>
                  <a:gd name="T38" fmla="*/ 18 w 138"/>
                  <a:gd name="T39" fmla="*/ 138 h 138"/>
                  <a:gd name="T40" fmla="*/ 52 w 138"/>
                  <a:gd name="T41" fmla="*/ 138 h 138"/>
                  <a:gd name="T42" fmla="*/ 52 w 138"/>
                  <a:gd name="T43" fmla="*/ 138 h 138"/>
                  <a:gd name="T44" fmla="*/ 58 w 138"/>
                  <a:gd name="T45" fmla="*/ 136 h 138"/>
                  <a:gd name="T46" fmla="*/ 64 w 138"/>
                  <a:gd name="T47" fmla="*/ 132 h 138"/>
                  <a:gd name="T48" fmla="*/ 68 w 138"/>
                  <a:gd name="T49" fmla="*/ 126 h 138"/>
                  <a:gd name="T50" fmla="*/ 70 w 138"/>
                  <a:gd name="T51" fmla="*/ 120 h 138"/>
                  <a:gd name="T52" fmla="*/ 70 w 138"/>
                  <a:gd name="T53" fmla="*/ 68 h 138"/>
                  <a:gd name="T54" fmla="*/ 120 w 138"/>
                  <a:gd name="T55" fmla="*/ 68 h 138"/>
                  <a:gd name="T56" fmla="*/ 120 w 138"/>
                  <a:gd name="T57" fmla="*/ 68 h 138"/>
                  <a:gd name="T58" fmla="*/ 128 w 138"/>
                  <a:gd name="T59" fmla="*/ 68 h 138"/>
                  <a:gd name="T60" fmla="*/ 134 w 138"/>
                  <a:gd name="T61" fmla="*/ 64 h 138"/>
                  <a:gd name="T62" fmla="*/ 136 w 138"/>
                  <a:gd name="T63" fmla="*/ 58 h 138"/>
                  <a:gd name="T64" fmla="*/ 138 w 138"/>
                  <a:gd name="T65" fmla="*/ 52 h 138"/>
                  <a:gd name="T66" fmla="*/ 138 w 138"/>
                  <a:gd name="T67" fmla="*/ 18 h 138"/>
                  <a:gd name="T68" fmla="*/ 138 w 138"/>
                  <a:gd name="T69" fmla="*/ 18 h 138"/>
                  <a:gd name="T70" fmla="*/ 136 w 138"/>
                  <a:gd name="T71" fmla="*/ 10 h 138"/>
                  <a:gd name="T72" fmla="*/ 134 w 138"/>
                  <a:gd name="T73" fmla="*/ 4 h 138"/>
                  <a:gd name="T74" fmla="*/ 128 w 138"/>
                  <a:gd name="T75" fmla="*/ 2 h 138"/>
                  <a:gd name="T76" fmla="*/ 120 w 138"/>
                  <a:gd name="T77" fmla="*/ 0 h 138"/>
                  <a:gd name="T78" fmla="*/ 120 w 138"/>
                  <a:gd name="T79" fmla="*/ 0 h 13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38" h="138">
                    <a:moveTo>
                      <a:pt x="120" y="0"/>
                    </a:moveTo>
                    <a:lnTo>
                      <a:pt x="52" y="0"/>
                    </a:lnTo>
                    <a:lnTo>
                      <a:pt x="58" y="2"/>
                    </a:lnTo>
                    <a:lnTo>
                      <a:pt x="64" y="4"/>
                    </a:lnTo>
                    <a:lnTo>
                      <a:pt x="68" y="10"/>
                    </a:lnTo>
                    <a:lnTo>
                      <a:pt x="70" y="18"/>
                    </a:lnTo>
                    <a:lnTo>
                      <a:pt x="70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68"/>
                    </a:lnTo>
                    <a:lnTo>
                      <a:pt x="0" y="68"/>
                    </a:lnTo>
                    <a:lnTo>
                      <a:pt x="0" y="120"/>
                    </a:lnTo>
                    <a:lnTo>
                      <a:pt x="2" y="126"/>
                    </a:lnTo>
                    <a:lnTo>
                      <a:pt x="6" y="132"/>
                    </a:lnTo>
                    <a:lnTo>
                      <a:pt x="12" y="136"/>
                    </a:lnTo>
                    <a:lnTo>
                      <a:pt x="18" y="138"/>
                    </a:lnTo>
                    <a:lnTo>
                      <a:pt x="52" y="138"/>
                    </a:lnTo>
                    <a:lnTo>
                      <a:pt x="58" y="136"/>
                    </a:lnTo>
                    <a:lnTo>
                      <a:pt x="64" y="132"/>
                    </a:lnTo>
                    <a:lnTo>
                      <a:pt x="68" y="126"/>
                    </a:lnTo>
                    <a:lnTo>
                      <a:pt x="70" y="120"/>
                    </a:lnTo>
                    <a:lnTo>
                      <a:pt x="70" y="68"/>
                    </a:lnTo>
                    <a:lnTo>
                      <a:pt x="120" y="68"/>
                    </a:lnTo>
                    <a:lnTo>
                      <a:pt x="128" y="68"/>
                    </a:lnTo>
                    <a:lnTo>
                      <a:pt x="134" y="64"/>
                    </a:lnTo>
                    <a:lnTo>
                      <a:pt x="136" y="58"/>
                    </a:lnTo>
                    <a:lnTo>
                      <a:pt x="138" y="52"/>
                    </a:lnTo>
                    <a:lnTo>
                      <a:pt x="138" y="18"/>
                    </a:lnTo>
                    <a:lnTo>
                      <a:pt x="136" y="10"/>
                    </a:lnTo>
                    <a:lnTo>
                      <a:pt x="134" y="4"/>
                    </a:lnTo>
                    <a:lnTo>
                      <a:pt x="128" y="2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FBB0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8"/>
              <p:cNvSpPr>
                <a:spLocks/>
              </p:cNvSpPr>
              <p:nvPr userDrawn="1"/>
            </p:nvSpPr>
            <p:spPr bwMode="auto">
              <a:xfrm>
                <a:off x="365" y="3844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78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9"/>
              <p:cNvSpPr>
                <a:spLocks/>
              </p:cNvSpPr>
              <p:nvPr userDrawn="1"/>
            </p:nvSpPr>
            <p:spPr bwMode="auto">
              <a:xfrm>
                <a:off x="365" y="3840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0"/>
              <p:cNvSpPr>
                <a:spLocks/>
              </p:cNvSpPr>
              <p:nvPr userDrawn="1"/>
            </p:nvSpPr>
            <p:spPr bwMode="auto">
              <a:xfrm>
                <a:off x="295" y="3840"/>
                <a:ext cx="138" cy="138"/>
              </a:xfrm>
              <a:custGeom>
                <a:avLst/>
                <a:gdLst>
                  <a:gd name="T0" fmla="*/ 138 w 138"/>
                  <a:gd name="T1" fmla="*/ 120 h 138"/>
                  <a:gd name="T2" fmla="*/ 138 w 138"/>
                  <a:gd name="T3" fmla="*/ 68 h 138"/>
                  <a:gd name="T4" fmla="*/ 86 w 138"/>
                  <a:gd name="T5" fmla="*/ 68 h 138"/>
                  <a:gd name="T6" fmla="*/ 86 w 138"/>
                  <a:gd name="T7" fmla="*/ 68 h 138"/>
                  <a:gd name="T8" fmla="*/ 80 w 138"/>
                  <a:gd name="T9" fmla="*/ 68 h 138"/>
                  <a:gd name="T10" fmla="*/ 74 w 138"/>
                  <a:gd name="T11" fmla="*/ 64 h 138"/>
                  <a:gd name="T12" fmla="*/ 70 w 138"/>
                  <a:gd name="T13" fmla="*/ 58 h 138"/>
                  <a:gd name="T14" fmla="*/ 70 w 138"/>
                  <a:gd name="T15" fmla="*/ 52 h 138"/>
                  <a:gd name="T16" fmla="*/ 70 w 138"/>
                  <a:gd name="T17" fmla="*/ 18 h 138"/>
                  <a:gd name="T18" fmla="*/ 70 w 138"/>
                  <a:gd name="T19" fmla="*/ 18 h 138"/>
                  <a:gd name="T20" fmla="*/ 70 w 138"/>
                  <a:gd name="T21" fmla="*/ 10 h 138"/>
                  <a:gd name="T22" fmla="*/ 74 w 138"/>
                  <a:gd name="T23" fmla="*/ 4 h 138"/>
                  <a:gd name="T24" fmla="*/ 80 w 138"/>
                  <a:gd name="T25" fmla="*/ 2 h 138"/>
                  <a:gd name="T26" fmla="*/ 86 w 138"/>
                  <a:gd name="T27" fmla="*/ 0 h 138"/>
                  <a:gd name="T28" fmla="*/ 18 w 138"/>
                  <a:gd name="T29" fmla="*/ 0 h 138"/>
                  <a:gd name="T30" fmla="*/ 18 w 138"/>
                  <a:gd name="T31" fmla="*/ 0 h 138"/>
                  <a:gd name="T32" fmla="*/ 10 w 138"/>
                  <a:gd name="T33" fmla="*/ 2 h 138"/>
                  <a:gd name="T34" fmla="*/ 6 w 138"/>
                  <a:gd name="T35" fmla="*/ 4 h 138"/>
                  <a:gd name="T36" fmla="*/ 2 w 138"/>
                  <a:gd name="T37" fmla="*/ 10 h 138"/>
                  <a:gd name="T38" fmla="*/ 0 w 138"/>
                  <a:gd name="T39" fmla="*/ 18 h 138"/>
                  <a:gd name="T40" fmla="*/ 0 w 138"/>
                  <a:gd name="T41" fmla="*/ 52 h 138"/>
                  <a:gd name="T42" fmla="*/ 0 w 138"/>
                  <a:gd name="T43" fmla="*/ 52 h 138"/>
                  <a:gd name="T44" fmla="*/ 2 w 138"/>
                  <a:gd name="T45" fmla="*/ 58 h 138"/>
                  <a:gd name="T46" fmla="*/ 6 w 138"/>
                  <a:gd name="T47" fmla="*/ 64 h 138"/>
                  <a:gd name="T48" fmla="*/ 10 w 138"/>
                  <a:gd name="T49" fmla="*/ 68 h 138"/>
                  <a:gd name="T50" fmla="*/ 18 w 138"/>
                  <a:gd name="T51" fmla="*/ 68 h 138"/>
                  <a:gd name="T52" fmla="*/ 70 w 138"/>
                  <a:gd name="T53" fmla="*/ 68 h 138"/>
                  <a:gd name="T54" fmla="*/ 70 w 138"/>
                  <a:gd name="T55" fmla="*/ 120 h 138"/>
                  <a:gd name="T56" fmla="*/ 70 w 138"/>
                  <a:gd name="T57" fmla="*/ 120 h 138"/>
                  <a:gd name="T58" fmla="*/ 70 w 138"/>
                  <a:gd name="T59" fmla="*/ 126 h 138"/>
                  <a:gd name="T60" fmla="*/ 74 w 138"/>
                  <a:gd name="T61" fmla="*/ 132 h 138"/>
                  <a:gd name="T62" fmla="*/ 80 w 138"/>
                  <a:gd name="T63" fmla="*/ 136 h 138"/>
                  <a:gd name="T64" fmla="*/ 86 w 138"/>
                  <a:gd name="T65" fmla="*/ 138 h 138"/>
                  <a:gd name="T66" fmla="*/ 120 w 138"/>
                  <a:gd name="T67" fmla="*/ 138 h 138"/>
                  <a:gd name="T68" fmla="*/ 120 w 138"/>
                  <a:gd name="T69" fmla="*/ 138 h 138"/>
                  <a:gd name="T70" fmla="*/ 128 w 138"/>
                  <a:gd name="T71" fmla="*/ 136 h 138"/>
                  <a:gd name="T72" fmla="*/ 132 w 138"/>
                  <a:gd name="T73" fmla="*/ 132 h 138"/>
                  <a:gd name="T74" fmla="*/ 136 w 138"/>
                  <a:gd name="T75" fmla="*/ 126 h 138"/>
                  <a:gd name="T76" fmla="*/ 138 w 138"/>
                  <a:gd name="T77" fmla="*/ 120 h 138"/>
                  <a:gd name="T78" fmla="*/ 138 w 138"/>
                  <a:gd name="T79" fmla="*/ 120 h 138"/>
                  <a:gd name="T80" fmla="*/ 138 w 138"/>
                  <a:gd name="T81" fmla="*/ 120 h 138"/>
                  <a:gd name="T82" fmla="*/ 138 w 138"/>
                  <a:gd name="T83" fmla="*/ 120 h 1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8" h="138">
                    <a:moveTo>
                      <a:pt x="138" y="120"/>
                    </a:moveTo>
                    <a:lnTo>
                      <a:pt x="138" y="68"/>
                    </a:lnTo>
                    <a:lnTo>
                      <a:pt x="86" y="68"/>
                    </a:lnTo>
                    <a:lnTo>
                      <a:pt x="80" y="68"/>
                    </a:lnTo>
                    <a:lnTo>
                      <a:pt x="74" y="64"/>
                    </a:lnTo>
                    <a:lnTo>
                      <a:pt x="70" y="58"/>
                    </a:lnTo>
                    <a:lnTo>
                      <a:pt x="70" y="52"/>
                    </a:lnTo>
                    <a:lnTo>
                      <a:pt x="70" y="18"/>
                    </a:lnTo>
                    <a:lnTo>
                      <a:pt x="70" y="10"/>
                    </a:lnTo>
                    <a:lnTo>
                      <a:pt x="74" y="4"/>
                    </a:lnTo>
                    <a:lnTo>
                      <a:pt x="80" y="2"/>
                    </a:lnTo>
                    <a:lnTo>
                      <a:pt x="86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8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6" y="64"/>
                    </a:lnTo>
                    <a:lnTo>
                      <a:pt x="10" y="68"/>
                    </a:lnTo>
                    <a:lnTo>
                      <a:pt x="18" y="68"/>
                    </a:lnTo>
                    <a:lnTo>
                      <a:pt x="70" y="68"/>
                    </a:lnTo>
                    <a:lnTo>
                      <a:pt x="70" y="120"/>
                    </a:lnTo>
                    <a:lnTo>
                      <a:pt x="70" y="126"/>
                    </a:lnTo>
                    <a:lnTo>
                      <a:pt x="74" y="132"/>
                    </a:lnTo>
                    <a:lnTo>
                      <a:pt x="80" y="136"/>
                    </a:lnTo>
                    <a:lnTo>
                      <a:pt x="86" y="138"/>
                    </a:lnTo>
                    <a:lnTo>
                      <a:pt x="120" y="138"/>
                    </a:lnTo>
                    <a:lnTo>
                      <a:pt x="128" y="136"/>
                    </a:lnTo>
                    <a:lnTo>
                      <a:pt x="132" y="132"/>
                    </a:lnTo>
                    <a:lnTo>
                      <a:pt x="136" y="126"/>
                    </a:lnTo>
                    <a:lnTo>
                      <a:pt x="138" y="120"/>
                    </a:lnTo>
                    <a:close/>
                  </a:path>
                </a:pathLst>
              </a:custGeom>
              <a:solidFill>
                <a:srgbClr val="73C1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1"/>
              <p:cNvSpPr>
                <a:spLocks/>
              </p:cNvSpPr>
              <p:nvPr userDrawn="1"/>
            </p:nvSpPr>
            <p:spPr bwMode="auto">
              <a:xfrm>
                <a:off x="509" y="3755"/>
                <a:ext cx="71" cy="71"/>
              </a:xfrm>
              <a:custGeom>
                <a:avLst/>
                <a:gdLst>
                  <a:gd name="T0" fmla="*/ 0 w 72"/>
                  <a:gd name="T1" fmla="*/ 36 h 72"/>
                  <a:gd name="T2" fmla="*/ 0 w 72"/>
                  <a:gd name="T3" fmla="*/ 36 h 72"/>
                  <a:gd name="T4" fmla="*/ 0 w 72"/>
                  <a:gd name="T5" fmla="*/ 30 h 72"/>
                  <a:gd name="T6" fmla="*/ 2 w 72"/>
                  <a:gd name="T7" fmla="*/ 22 h 72"/>
                  <a:gd name="T8" fmla="*/ 6 w 72"/>
                  <a:gd name="T9" fmla="*/ 16 h 72"/>
                  <a:gd name="T10" fmla="*/ 10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28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1 w 72"/>
                  <a:gd name="T23" fmla="*/ 2 h 72"/>
                  <a:gd name="T24" fmla="*/ 49 w 72"/>
                  <a:gd name="T25" fmla="*/ 4 h 72"/>
                  <a:gd name="T26" fmla="*/ 55 w 72"/>
                  <a:gd name="T27" fmla="*/ 6 h 72"/>
                  <a:gd name="T28" fmla="*/ 59 w 72"/>
                  <a:gd name="T29" fmla="*/ 10 h 72"/>
                  <a:gd name="T30" fmla="*/ 65 w 72"/>
                  <a:gd name="T31" fmla="*/ 16 h 72"/>
                  <a:gd name="T32" fmla="*/ 67 w 72"/>
                  <a:gd name="T33" fmla="*/ 22 h 72"/>
                  <a:gd name="T34" fmla="*/ 69 w 72"/>
                  <a:gd name="T35" fmla="*/ 30 h 72"/>
                  <a:gd name="T36" fmla="*/ 71 w 72"/>
                  <a:gd name="T37" fmla="*/ 36 h 72"/>
                  <a:gd name="T38" fmla="*/ 71 w 72"/>
                  <a:gd name="T39" fmla="*/ 36 h 72"/>
                  <a:gd name="T40" fmla="*/ 69 w 72"/>
                  <a:gd name="T41" fmla="*/ 43 h 72"/>
                  <a:gd name="T42" fmla="*/ 67 w 72"/>
                  <a:gd name="T43" fmla="*/ 49 h 72"/>
                  <a:gd name="T44" fmla="*/ 65 w 72"/>
                  <a:gd name="T45" fmla="*/ 55 h 72"/>
                  <a:gd name="T46" fmla="*/ 59 w 72"/>
                  <a:gd name="T47" fmla="*/ 61 h 72"/>
                  <a:gd name="T48" fmla="*/ 55 w 72"/>
                  <a:gd name="T49" fmla="*/ 65 h 72"/>
                  <a:gd name="T50" fmla="*/ 49 w 72"/>
                  <a:gd name="T51" fmla="*/ 69 h 72"/>
                  <a:gd name="T52" fmla="*/ 41 w 72"/>
                  <a:gd name="T53" fmla="*/ 71 h 72"/>
                  <a:gd name="T54" fmla="*/ 36 w 72"/>
                  <a:gd name="T55" fmla="*/ 71 h 72"/>
                  <a:gd name="T56" fmla="*/ 36 w 72"/>
                  <a:gd name="T57" fmla="*/ 71 h 72"/>
                  <a:gd name="T58" fmla="*/ 28 w 72"/>
                  <a:gd name="T59" fmla="*/ 71 h 72"/>
                  <a:gd name="T60" fmla="*/ 22 w 72"/>
                  <a:gd name="T61" fmla="*/ 69 h 72"/>
                  <a:gd name="T62" fmla="*/ 16 w 72"/>
                  <a:gd name="T63" fmla="*/ 65 h 72"/>
                  <a:gd name="T64" fmla="*/ 10 w 72"/>
                  <a:gd name="T65" fmla="*/ 61 h 72"/>
                  <a:gd name="T66" fmla="*/ 6 w 72"/>
                  <a:gd name="T67" fmla="*/ 55 h 72"/>
                  <a:gd name="T68" fmla="*/ 2 w 72"/>
                  <a:gd name="T69" fmla="*/ 49 h 72"/>
                  <a:gd name="T70" fmla="*/ 0 w 72"/>
                  <a:gd name="T71" fmla="*/ 43 h 72"/>
                  <a:gd name="T72" fmla="*/ 0 w 72"/>
                  <a:gd name="T73" fmla="*/ 36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28" y="2"/>
                    </a:lnTo>
                    <a:lnTo>
                      <a:pt x="36" y="0"/>
                    </a:lnTo>
                    <a:lnTo>
                      <a:pt x="42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0" y="10"/>
                    </a:lnTo>
                    <a:lnTo>
                      <a:pt x="66" y="16"/>
                    </a:lnTo>
                    <a:lnTo>
                      <a:pt x="68" y="22"/>
                    </a:lnTo>
                    <a:lnTo>
                      <a:pt x="70" y="30"/>
                    </a:lnTo>
                    <a:lnTo>
                      <a:pt x="72" y="36"/>
                    </a:lnTo>
                    <a:lnTo>
                      <a:pt x="70" y="44"/>
                    </a:lnTo>
                    <a:lnTo>
                      <a:pt x="68" y="50"/>
                    </a:lnTo>
                    <a:lnTo>
                      <a:pt x="66" y="56"/>
                    </a:lnTo>
                    <a:lnTo>
                      <a:pt x="60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2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2"/>
              <p:cNvSpPr>
                <a:spLocks/>
              </p:cNvSpPr>
              <p:nvPr userDrawn="1"/>
            </p:nvSpPr>
            <p:spPr bwMode="auto">
              <a:xfrm>
                <a:off x="353" y="3755"/>
                <a:ext cx="71" cy="71"/>
              </a:xfrm>
              <a:custGeom>
                <a:avLst/>
                <a:gdLst>
                  <a:gd name="T0" fmla="*/ 0 w 72"/>
                  <a:gd name="T1" fmla="*/ 36 h 72"/>
                  <a:gd name="T2" fmla="*/ 0 w 72"/>
                  <a:gd name="T3" fmla="*/ 36 h 72"/>
                  <a:gd name="T4" fmla="*/ 2 w 72"/>
                  <a:gd name="T5" fmla="*/ 30 h 72"/>
                  <a:gd name="T6" fmla="*/ 4 w 72"/>
                  <a:gd name="T7" fmla="*/ 22 h 72"/>
                  <a:gd name="T8" fmla="*/ 6 w 72"/>
                  <a:gd name="T9" fmla="*/ 16 h 72"/>
                  <a:gd name="T10" fmla="*/ 12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30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3 w 72"/>
                  <a:gd name="T23" fmla="*/ 2 h 72"/>
                  <a:gd name="T24" fmla="*/ 49 w 72"/>
                  <a:gd name="T25" fmla="*/ 4 h 72"/>
                  <a:gd name="T26" fmla="*/ 55 w 72"/>
                  <a:gd name="T27" fmla="*/ 6 h 72"/>
                  <a:gd name="T28" fmla="*/ 61 w 72"/>
                  <a:gd name="T29" fmla="*/ 10 h 72"/>
                  <a:gd name="T30" fmla="*/ 65 w 72"/>
                  <a:gd name="T31" fmla="*/ 16 h 72"/>
                  <a:gd name="T32" fmla="*/ 69 w 72"/>
                  <a:gd name="T33" fmla="*/ 22 h 72"/>
                  <a:gd name="T34" fmla="*/ 71 w 72"/>
                  <a:gd name="T35" fmla="*/ 30 h 72"/>
                  <a:gd name="T36" fmla="*/ 71 w 72"/>
                  <a:gd name="T37" fmla="*/ 36 h 72"/>
                  <a:gd name="T38" fmla="*/ 71 w 72"/>
                  <a:gd name="T39" fmla="*/ 36 h 72"/>
                  <a:gd name="T40" fmla="*/ 71 w 72"/>
                  <a:gd name="T41" fmla="*/ 43 h 72"/>
                  <a:gd name="T42" fmla="*/ 69 w 72"/>
                  <a:gd name="T43" fmla="*/ 49 h 72"/>
                  <a:gd name="T44" fmla="*/ 65 w 72"/>
                  <a:gd name="T45" fmla="*/ 55 h 72"/>
                  <a:gd name="T46" fmla="*/ 61 w 72"/>
                  <a:gd name="T47" fmla="*/ 61 h 72"/>
                  <a:gd name="T48" fmla="*/ 55 w 72"/>
                  <a:gd name="T49" fmla="*/ 65 h 72"/>
                  <a:gd name="T50" fmla="*/ 49 w 72"/>
                  <a:gd name="T51" fmla="*/ 69 h 72"/>
                  <a:gd name="T52" fmla="*/ 43 w 72"/>
                  <a:gd name="T53" fmla="*/ 71 h 72"/>
                  <a:gd name="T54" fmla="*/ 36 w 72"/>
                  <a:gd name="T55" fmla="*/ 71 h 72"/>
                  <a:gd name="T56" fmla="*/ 36 w 72"/>
                  <a:gd name="T57" fmla="*/ 71 h 72"/>
                  <a:gd name="T58" fmla="*/ 30 w 72"/>
                  <a:gd name="T59" fmla="*/ 71 h 72"/>
                  <a:gd name="T60" fmla="*/ 22 w 72"/>
                  <a:gd name="T61" fmla="*/ 69 h 72"/>
                  <a:gd name="T62" fmla="*/ 16 w 72"/>
                  <a:gd name="T63" fmla="*/ 65 h 72"/>
                  <a:gd name="T64" fmla="*/ 12 w 72"/>
                  <a:gd name="T65" fmla="*/ 61 h 72"/>
                  <a:gd name="T66" fmla="*/ 6 w 72"/>
                  <a:gd name="T67" fmla="*/ 55 h 72"/>
                  <a:gd name="T68" fmla="*/ 4 w 72"/>
                  <a:gd name="T69" fmla="*/ 49 h 72"/>
                  <a:gd name="T70" fmla="*/ 2 w 72"/>
                  <a:gd name="T71" fmla="*/ 43 h 72"/>
                  <a:gd name="T72" fmla="*/ 0 w 72"/>
                  <a:gd name="T73" fmla="*/ 36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30"/>
                    </a:ln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30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2" y="62"/>
                    </a:lnTo>
                    <a:lnTo>
                      <a:pt x="6" y="56"/>
                    </a:lnTo>
                    <a:lnTo>
                      <a:pt x="4" y="50"/>
                    </a:lnTo>
                    <a:lnTo>
                      <a:pt x="2" y="44"/>
                    </a:lnTo>
                    <a:lnTo>
                      <a:pt x="0" y="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" name="Group 13"/>
              <p:cNvGrpSpPr>
                <a:grpSpLocks/>
              </p:cNvGrpSpPr>
              <p:nvPr userDrawn="1"/>
            </p:nvGrpSpPr>
            <p:grpSpPr bwMode="auto">
              <a:xfrm>
                <a:off x="352" y="3753"/>
                <a:ext cx="231" cy="77"/>
                <a:chOff x="352" y="3753"/>
                <a:chExt cx="231" cy="77"/>
              </a:xfrm>
            </p:grpSpPr>
            <p:sp>
              <p:nvSpPr>
                <p:cNvPr id="21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431" y="3753"/>
                  <a:ext cx="73" cy="73"/>
                </a:xfrm>
                <a:prstGeom prst="ellipse">
                  <a:avLst/>
                </a:prstGeom>
                <a:solidFill>
                  <a:srgbClr val="0078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2" name="Oval 15"/>
                <p:cNvSpPr>
                  <a:spLocks noChangeArrowheads="1"/>
                </p:cNvSpPr>
                <p:nvPr userDrawn="1"/>
              </p:nvSpPr>
              <p:spPr bwMode="auto">
                <a:xfrm>
                  <a:off x="352" y="3757"/>
                  <a:ext cx="73" cy="73"/>
                </a:xfrm>
                <a:prstGeom prst="ellipse">
                  <a:avLst/>
                </a:prstGeom>
                <a:solidFill>
                  <a:srgbClr val="73C1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3" name="Oval 16"/>
                <p:cNvSpPr>
                  <a:spLocks noChangeArrowheads="1"/>
                </p:cNvSpPr>
                <p:nvPr userDrawn="1"/>
              </p:nvSpPr>
              <p:spPr bwMode="auto">
                <a:xfrm>
                  <a:off x="510" y="3753"/>
                  <a:ext cx="73" cy="73"/>
                </a:xfrm>
                <a:prstGeom prst="ellipse">
                  <a:avLst/>
                </a:prstGeom>
                <a:solidFill>
                  <a:srgbClr val="FBB03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</p:grpSp>
        <p:sp>
          <p:nvSpPr>
            <p:cNvPr id="13" name="Text Box 17"/>
            <p:cNvSpPr txBox="1">
              <a:spLocks noChangeArrowheads="1"/>
            </p:cNvSpPr>
            <p:nvPr userDrawn="1"/>
          </p:nvSpPr>
          <p:spPr bwMode="auto">
            <a:xfrm>
              <a:off x="745" y="292"/>
              <a:ext cx="2302" cy="18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solidFill>
                    <a:srgbClr val="0078C1"/>
                  </a:solidFill>
                  <a:latin typeface="Europe_Ext"/>
                  <a:cs typeface="+mn-cs"/>
                </a:rPr>
                <a:t>МИНИСТЕРСТВО ЗДРАВООХРАНЕНИЯ</a:t>
              </a:r>
              <a:br>
                <a:rPr lang="ru-RU" sz="1200" b="1" dirty="0" smtClean="0">
                  <a:solidFill>
                    <a:srgbClr val="0078C1"/>
                  </a:solidFill>
                  <a:latin typeface="Europe_Ext"/>
                  <a:cs typeface="+mn-cs"/>
                </a:rPr>
              </a:br>
              <a:r>
                <a:rPr lang="ru-RU" sz="1200" b="1" spc="500" dirty="0" smtClean="0">
                  <a:solidFill>
                    <a:srgbClr val="0078C1"/>
                  </a:solidFill>
                  <a:latin typeface="Europe_Ext"/>
                  <a:cs typeface="+mn-cs"/>
                </a:rPr>
                <a:t>КРАСНОЯРСКОГО КРАЯ</a:t>
              </a:r>
            </a:p>
          </p:txBody>
        </p:sp>
      </p:grpSp>
      <p:sp>
        <p:nvSpPr>
          <p:cNvPr id="36886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887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036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8534400" y="6656388"/>
            <a:ext cx="685800" cy="230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07429824-85FE-434E-B61A-3852EB034D62}" type="slidenum">
              <a:rPr lang="ru-RU" sz="900" b="1" smtClean="0">
                <a:solidFill>
                  <a:srgbClr val="FFFFFF"/>
                </a:solidFill>
                <a:cs typeface="+mn-cs"/>
              </a:rPr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ru-RU" sz="900" b="1" smtClean="0">
              <a:solidFill>
                <a:srgbClr val="FFFF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807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0DBE8D-30BD-472F-864C-FB6B75603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34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8675AE-237A-4A34-8125-E6E38EF98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65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B985DE-FCBC-4D68-ABAC-F627AE28D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0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1020A-4BF1-4625-A986-CB19F3FC9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1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352D24-0151-484D-8860-90DF6E19B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0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BC4933-5BF0-468B-8230-F0900290B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00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7DC4A8-E69F-4644-9FDA-24A403518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3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508BA2-063D-465B-BE29-D334EA9CC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56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0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975600" y="6308725"/>
            <a:ext cx="773113" cy="215900"/>
          </a:xfrm>
          <a:prstGeom prst="rect">
            <a:avLst/>
          </a:prstGeom>
          <a:solidFill>
            <a:srgbClr val="7FBB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77825" y="762000"/>
            <a:ext cx="773113" cy="381000"/>
          </a:xfrm>
          <a:prstGeom prst="rect">
            <a:avLst/>
          </a:prstGeom>
          <a:solidFill>
            <a:srgbClr val="67BE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143000" y="762000"/>
            <a:ext cx="7653338" cy="381000"/>
          </a:xfrm>
          <a:prstGeom prst="rect">
            <a:avLst/>
          </a:prstGeom>
          <a:solidFill>
            <a:srgbClr val="007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09" name="Rectangle 18"/>
          <p:cNvSpPr>
            <a:spLocks noChangeArrowheads="1"/>
          </p:cNvSpPr>
          <p:nvPr/>
        </p:nvSpPr>
        <p:spPr bwMode="auto">
          <a:xfrm>
            <a:off x="401638" y="6308725"/>
            <a:ext cx="773112" cy="215900"/>
          </a:xfrm>
          <a:prstGeom prst="rect">
            <a:avLst/>
          </a:prstGeom>
          <a:solidFill>
            <a:srgbClr val="7FBB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10" name="Rectangle 19"/>
          <p:cNvSpPr>
            <a:spLocks noChangeArrowheads="1"/>
          </p:cNvSpPr>
          <p:nvPr/>
        </p:nvSpPr>
        <p:spPr bwMode="auto">
          <a:xfrm>
            <a:off x="1166813" y="6308725"/>
            <a:ext cx="6370637" cy="215900"/>
          </a:xfrm>
          <a:prstGeom prst="rect">
            <a:avLst/>
          </a:prstGeom>
          <a:solidFill>
            <a:srgbClr val="0078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11" name="Rectangle 20"/>
          <p:cNvSpPr>
            <a:spLocks noChangeArrowheads="1"/>
          </p:cNvSpPr>
          <p:nvPr/>
        </p:nvSpPr>
        <p:spPr bwMode="auto">
          <a:xfrm>
            <a:off x="5651500" y="6308725"/>
            <a:ext cx="2736850" cy="215900"/>
          </a:xfrm>
          <a:prstGeom prst="rect">
            <a:avLst/>
          </a:prstGeom>
          <a:solidFill>
            <a:srgbClr val="FBB0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8534400" y="6656388"/>
            <a:ext cx="685800" cy="230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AD306F95-2C99-47C5-8621-6AE1BC5C56F3}" type="slidenum">
              <a:rPr lang="ru-RU" sz="900" b="1" smtClean="0">
                <a:solidFill>
                  <a:srgbClr val="FFFFFF"/>
                </a:solidFill>
                <a:cs typeface="+mn-cs"/>
              </a:rPr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ru-RU" sz="900" b="1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47113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7114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864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0888" y="6267450"/>
            <a:ext cx="376237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B10602-990D-4100-89BE-D90D9D582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7116" name="Group 5"/>
          <p:cNvGrpSpPr>
            <a:grpSpLocks/>
          </p:cNvGrpSpPr>
          <p:nvPr/>
        </p:nvGrpSpPr>
        <p:grpSpPr bwMode="auto">
          <a:xfrm>
            <a:off x="358775" y="80963"/>
            <a:ext cx="5678488" cy="558800"/>
            <a:chOff x="296" y="236"/>
            <a:chExt cx="2751" cy="280"/>
          </a:xfrm>
        </p:grpSpPr>
        <p:grpSp>
          <p:nvGrpSpPr>
            <p:cNvPr id="47117" name="Group 6"/>
            <p:cNvGrpSpPr>
              <a:grpSpLocks/>
            </p:cNvGrpSpPr>
            <p:nvPr userDrawn="1"/>
          </p:nvGrpSpPr>
          <p:grpSpPr bwMode="auto">
            <a:xfrm>
              <a:off x="296" y="236"/>
              <a:ext cx="422" cy="280"/>
              <a:chOff x="295" y="3753"/>
              <a:chExt cx="344" cy="229"/>
            </a:xfrm>
          </p:grpSpPr>
          <p:sp>
            <p:nvSpPr>
              <p:cNvPr id="47118" name="Freeform 7"/>
              <p:cNvSpPr>
                <a:spLocks/>
              </p:cNvSpPr>
              <p:nvPr userDrawn="1"/>
            </p:nvSpPr>
            <p:spPr bwMode="auto">
              <a:xfrm>
                <a:off x="501" y="3844"/>
                <a:ext cx="138" cy="138"/>
              </a:xfrm>
              <a:custGeom>
                <a:avLst/>
                <a:gdLst>
                  <a:gd name="T0" fmla="*/ 120 w 138"/>
                  <a:gd name="T1" fmla="*/ 0 h 138"/>
                  <a:gd name="T2" fmla="*/ 52 w 138"/>
                  <a:gd name="T3" fmla="*/ 0 h 138"/>
                  <a:gd name="T4" fmla="*/ 52 w 138"/>
                  <a:gd name="T5" fmla="*/ 0 h 138"/>
                  <a:gd name="T6" fmla="*/ 58 w 138"/>
                  <a:gd name="T7" fmla="*/ 2 h 138"/>
                  <a:gd name="T8" fmla="*/ 64 w 138"/>
                  <a:gd name="T9" fmla="*/ 4 h 138"/>
                  <a:gd name="T10" fmla="*/ 68 w 138"/>
                  <a:gd name="T11" fmla="*/ 10 h 138"/>
                  <a:gd name="T12" fmla="*/ 70 w 138"/>
                  <a:gd name="T13" fmla="*/ 18 h 138"/>
                  <a:gd name="T14" fmla="*/ 70 w 138"/>
                  <a:gd name="T15" fmla="*/ 52 h 138"/>
                  <a:gd name="T16" fmla="*/ 70 w 138"/>
                  <a:gd name="T17" fmla="*/ 52 h 138"/>
                  <a:gd name="T18" fmla="*/ 68 w 138"/>
                  <a:gd name="T19" fmla="*/ 58 h 138"/>
                  <a:gd name="T20" fmla="*/ 64 w 138"/>
                  <a:gd name="T21" fmla="*/ 64 h 138"/>
                  <a:gd name="T22" fmla="*/ 58 w 138"/>
                  <a:gd name="T23" fmla="*/ 68 h 138"/>
                  <a:gd name="T24" fmla="*/ 52 w 138"/>
                  <a:gd name="T25" fmla="*/ 68 h 138"/>
                  <a:gd name="T26" fmla="*/ 0 w 138"/>
                  <a:gd name="T27" fmla="*/ 68 h 138"/>
                  <a:gd name="T28" fmla="*/ 0 w 138"/>
                  <a:gd name="T29" fmla="*/ 120 h 138"/>
                  <a:gd name="T30" fmla="*/ 0 w 138"/>
                  <a:gd name="T31" fmla="*/ 120 h 138"/>
                  <a:gd name="T32" fmla="*/ 2 w 138"/>
                  <a:gd name="T33" fmla="*/ 126 h 138"/>
                  <a:gd name="T34" fmla="*/ 6 w 138"/>
                  <a:gd name="T35" fmla="*/ 132 h 138"/>
                  <a:gd name="T36" fmla="*/ 12 w 138"/>
                  <a:gd name="T37" fmla="*/ 136 h 138"/>
                  <a:gd name="T38" fmla="*/ 18 w 138"/>
                  <a:gd name="T39" fmla="*/ 138 h 138"/>
                  <a:gd name="T40" fmla="*/ 52 w 138"/>
                  <a:gd name="T41" fmla="*/ 138 h 138"/>
                  <a:gd name="T42" fmla="*/ 52 w 138"/>
                  <a:gd name="T43" fmla="*/ 138 h 138"/>
                  <a:gd name="T44" fmla="*/ 58 w 138"/>
                  <a:gd name="T45" fmla="*/ 136 h 138"/>
                  <a:gd name="T46" fmla="*/ 64 w 138"/>
                  <a:gd name="T47" fmla="*/ 132 h 138"/>
                  <a:gd name="T48" fmla="*/ 68 w 138"/>
                  <a:gd name="T49" fmla="*/ 126 h 138"/>
                  <a:gd name="T50" fmla="*/ 70 w 138"/>
                  <a:gd name="T51" fmla="*/ 120 h 138"/>
                  <a:gd name="T52" fmla="*/ 70 w 138"/>
                  <a:gd name="T53" fmla="*/ 68 h 138"/>
                  <a:gd name="T54" fmla="*/ 120 w 138"/>
                  <a:gd name="T55" fmla="*/ 68 h 138"/>
                  <a:gd name="T56" fmla="*/ 120 w 138"/>
                  <a:gd name="T57" fmla="*/ 68 h 138"/>
                  <a:gd name="T58" fmla="*/ 128 w 138"/>
                  <a:gd name="T59" fmla="*/ 68 h 138"/>
                  <a:gd name="T60" fmla="*/ 134 w 138"/>
                  <a:gd name="T61" fmla="*/ 64 h 138"/>
                  <a:gd name="T62" fmla="*/ 136 w 138"/>
                  <a:gd name="T63" fmla="*/ 58 h 138"/>
                  <a:gd name="T64" fmla="*/ 138 w 138"/>
                  <a:gd name="T65" fmla="*/ 52 h 138"/>
                  <a:gd name="T66" fmla="*/ 138 w 138"/>
                  <a:gd name="T67" fmla="*/ 18 h 138"/>
                  <a:gd name="T68" fmla="*/ 138 w 138"/>
                  <a:gd name="T69" fmla="*/ 18 h 138"/>
                  <a:gd name="T70" fmla="*/ 136 w 138"/>
                  <a:gd name="T71" fmla="*/ 10 h 138"/>
                  <a:gd name="T72" fmla="*/ 134 w 138"/>
                  <a:gd name="T73" fmla="*/ 4 h 138"/>
                  <a:gd name="T74" fmla="*/ 128 w 138"/>
                  <a:gd name="T75" fmla="*/ 2 h 138"/>
                  <a:gd name="T76" fmla="*/ 120 w 138"/>
                  <a:gd name="T77" fmla="*/ 0 h 138"/>
                  <a:gd name="T78" fmla="*/ 120 w 138"/>
                  <a:gd name="T79" fmla="*/ 0 h 13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38" h="138">
                    <a:moveTo>
                      <a:pt x="120" y="0"/>
                    </a:moveTo>
                    <a:lnTo>
                      <a:pt x="52" y="0"/>
                    </a:lnTo>
                    <a:lnTo>
                      <a:pt x="58" y="2"/>
                    </a:lnTo>
                    <a:lnTo>
                      <a:pt x="64" y="4"/>
                    </a:lnTo>
                    <a:lnTo>
                      <a:pt x="68" y="10"/>
                    </a:lnTo>
                    <a:lnTo>
                      <a:pt x="70" y="18"/>
                    </a:lnTo>
                    <a:lnTo>
                      <a:pt x="70" y="52"/>
                    </a:lnTo>
                    <a:lnTo>
                      <a:pt x="68" y="58"/>
                    </a:lnTo>
                    <a:lnTo>
                      <a:pt x="64" y="64"/>
                    </a:lnTo>
                    <a:lnTo>
                      <a:pt x="58" y="68"/>
                    </a:lnTo>
                    <a:lnTo>
                      <a:pt x="52" y="68"/>
                    </a:lnTo>
                    <a:lnTo>
                      <a:pt x="0" y="68"/>
                    </a:lnTo>
                    <a:lnTo>
                      <a:pt x="0" y="120"/>
                    </a:lnTo>
                    <a:lnTo>
                      <a:pt x="2" y="126"/>
                    </a:lnTo>
                    <a:lnTo>
                      <a:pt x="6" y="132"/>
                    </a:lnTo>
                    <a:lnTo>
                      <a:pt x="12" y="136"/>
                    </a:lnTo>
                    <a:lnTo>
                      <a:pt x="18" y="138"/>
                    </a:lnTo>
                    <a:lnTo>
                      <a:pt x="52" y="138"/>
                    </a:lnTo>
                    <a:lnTo>
                      <a:pt x="58" y="136"/>
                    </a:lnTo>
                    <a:lnTo>
                      <a:pt x="64" y="132"/>
                    </a:lnTo>
                    <a:lnTo>
                      <a:pt x="68" y="126"/>
                    </a:lnTo>
                    <a:lnTo>
                      <a:pt x="70" y="120"/>
                    </a:lnTo>
                    <a:lnTo>
                      <a:pt x="70" y="68"/>
                    </a:lnTo>
                    <a:lnTo>
                      <a:pt x="120" y="68"/>
                    </a:lnTo>
                    <a:lnTo>
                      <a:pt x="128" y="68"/>
                    </a:lnTo>
                    <a:lnTo>
                      <a:pt x="134" y="64"/>
                    </a:lnTo>
                    <a:lnTo>
                      <a:pt x="136" y="58"/>
                    </a:lnTo>
                    <a:lnTo>
                      <a:pt x="138" y="52"/>
                    </a:lnTo>
                    <a:lnTo>
                      <a:pt x="138" y="18"/>
                    </a:lnTo>
                    <a:lnTo>
                      <a:pt x="136" y="10"/>
                    </a:lnTo>
                    <a:lnTo>
                      <a:pt x="134" y="4"/>
                    </a:lnTo>
                    <a:lnTo>
                      <a:pt x="128" y="2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FBB0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9" name="Freeform 8"/>
              <p:cNvSpPr>
                <a:spLocks/>
              </p:cNvSpPr>
              <p:nvPr userDrawn="1"/>
            </p:nvSpPr>
            <p:spPr bwMode="auto">
              <a:xfrm>
                <a:off x="365" y="3844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78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0" name="Freeform 9"/>
              <p:cNvSpPr>
                <a:spLocks/>
              </p:cNvSpPr>
              <p:nvPr userDrawn="1"/>
            </p:nvSpPr>
            <p:spPr bwMode="auto">
              <a:xfrm>
                <a:off x="365" y="3840"/>
                <a:ext cx="206" cy="138"/>
              </a:xfrm>
              <a:custGeom>
                <a:avLst/>
                <a:gdLst>
                  <a:gd name="T0" fmla="*/ 16 w 206"/>
                  <a:gd name="T1" fmla="*/ 0 h 138"/>
                  <a:gd name="T2" fmla="*/ 188 w 206"/>
                  <a:gd name="T3" fmla="*/ 0 h 138"/>
                  <a:gd name="T4" fmla="*/ 188 w 206"/>
                  <a:gd name="T5" fmla="*/ 0 h 138"/>
                  <a:gd name="T6" fmla="*/ 194 w 206"/>
                  <a:gd name="T7" fmla="*/ 2 h 138"/>
                  <a:gd name="T8" fmla="*/ 200 w 206"/>
                  <a:gd name="T9" fmla="*/ 4 h 138"/>
                  <a:gd name="T10" fmla="*/ 204 w 206"/>
                  <a:gd name="T11" fmla="*/ 10 h 138"/>
                  <a:gd name="T12" fmla="*/ 206 w 206"/>
                  <a:gd name="T13" fmla="*/ 18 h 138"/>
                  <a:gd name="T14" fmla="*/ 206 w 206"/>
                  <a:gd name="T15" fmla="*/ 52 h 138"/>
                  <a:gd name="T16" fmla="*/ 206 w 206"/>
                  <a:gd name="T17" fmla="*/ 52 h 138"/>
                  <a:gd name="T18" fmla="*/ 204 w 206"/>
                  <a:gd name="T19" fmla="*/ 58 h 138"/>
                  <a:gd name="T20" fmla="*/ 200 w 206"/>
                  <a:gd name="T21" fmla="*/ 64 h 138"/>
                  <a:gd name="T22" fmla="*/ 194 w 206"/>
                  <a:gd name="T23" fmla="*/ 68 h 138"/>
                  <a:gd name="T24" fmla="*/ 188 w 206"/>
                  <a:gd name="T25" fmla="*/ 68 h 138"/>
                  <a:gd name="T26" fmla="*/ 136 w 206"/>
                  <a:gd name="T27" fmla="*/ 68 h 138"/>
                  <a:gd name="T28" fmla="*/ 136 w 206"/>
                  <a:gd name="T29" fmla="*/ 120 h 138"/>
                  <a:gd name="T30" fmla="*/ 136 w 206"/>
                  <a:gd name="T31" fmla="*/ 120 h 138"/>
                  <a:gd name="T32" fmla="*/ 136 w 206"/>
                  <a:gd name="T33" fmla="*/ 126 h 138"/>
                  <a:gd name="T34" fmla="*/ 132 w 206"/>
                  <a:gd name="T35" fmla="*/ 132 h 138"/>
                  <a:gd name="T36" fmla="*/ 126 w 206"/>
                  <a:gd name="T37" fmla="*/ 136 h 138"/>
                  <a:gd name="T38" fmla="*/ 120 w 206"/>
                  <a:gd name="T39" fmla="*/ 138 h 138"/>
                  <a:gd name="T40" fmla="*/ 86 w 206"/>
                  <a:gd name="T41" fmla="*/ 138 h 138"/>
                  <a:gd name="T42" fmla="*/ 86 w 206"/>
                  <a:gd name="T43" fmla="*/ 138 h 138"/>
                  <a:gd name="T44" fmla="*/ 78 w 206"/>
                  <a:gd name="T45" fmla="*/ 136 h 138"/>
                  <a:gd name="T46" fmla="*/ 72 w 206"/>
                  <a:gd name="T47" fmla="*/ 132 h 138"/>
                  <a:gd name="T48" fmla="*/ 70 w 206"/>
                  <a:gd name="T49" fmla="*/ 126 h 138"/>
                  <a:gd name="T50" fmla="*/ 68 w 206"/>
                  <a:gd name="T51" fmla="*/ 120 h 138"/>
                  <a:gd name="T52" fmla="*/ 68 w 206"/>
                  <a:gd name="T53" fmla="*/ 68 h 138"/>
                  <a:gd name="T54" fmla="*/ 16 w 206"/>
                  <a:gd name="T55" fmla="*/ 68 h 138"/>
                  <a:gd name="T56" fmla="*/ 16 w 206"/>
                  <a:gd name="T57" fmla="*/ 68 h 138"/>
                  <a:gd name="T58" fmla="*/ 10 w 206"/>
                  <a:gd name="T59" fmla="*/ 68 h 138"/>
                  <a:gd name="T60" fmla="*/ 4 w 206"/>
                  <a:gd name="T61" fmla="*/ 64 h 138"/>
                  <a:gd name="T62" fmla="*/ 0 w 206"/>
                  <a:gd name="T63" fmla="*/ 58 h 138"/>
                  <a:gd name="T64" fmla="*/ 0 w 206"/>
                  <a:gd name="T65" fmla="*/ 52 h 138"/>
                  <a:gd name="T66" fmla="*/ 0 w 206"/>
                  <a:gd name="T67" fmla="*/ 18 h 138"/>
                  <a:gd name="T68" fmla="*/ 0 w 206"/>
                  <a:gd name="T69" fmla="*/ 18 h 138"/>
                  <a:gd name="T70" fmla="*/ 0 w 206"/>
                  <a:gd name="T71" fmla="*/ 10 h 138"/>
                  <a:gd name="T72" fmla="*/ 4 w 206"/>
                  <a:gd name="T73" fmla="*/ 4 h 138"/>
                  <a:gd name="T74" fmla="*/ 10 w 206"/>
                  <a:gd name="T75" fmla="*/ 2 h 138"/>
                  <a:gd name="T76" fmla="*/ 16 w 206"/>
                  <a:gd name="T77" fmla="*/ 0 h 1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6" h="138">
                    <a:moveTo>
                      <a:pt x="16" y="0"/>
                    </a:moveTo>
                    <a:lnTo>
                      <a:pt x="188" y="0"/>
                    </a:lnTo>
                    <a:lnTo>
                      <a:pt x="194" y="2"/>
                    </a:lnTo>
                    <a:lnTo>
                      <a:pt x="200" y="4"/>
                    </a:lnTo>
                    <a:lnTo>
                      <a:pt x="204" y="10"/>
                    </a:lnTo>
                    <a:lnTo>
                      <a:pt x="206" y="18"/>
                    </a:lnTo>
                    <a:lnTo>
                      <a:pt x="206" y="52"/>
                    </a:lnTo>
                    <a:lnTo>
                      <a:pt x="204" y="58"/>
                    </a:lnTo>
                    <a:lnTo>
                      <a:pt x="200" y="64"/>
                    </a:lnTo>
                    <a:lnTo>
                      <a:pt x="194" y="68"/>
                    </a:lnTo>
                    <a:lnTo>
                      <a:pt x="188" y="68"/>
                    </a:lnTo>
                    <a:lnTo>
                      <a:pt x="136" y="68"/>
                    </a:lnTo>
                    <a:lnTo>
                      <a:pt x="136" y="120"/>
                    </a:lnTo>
                    <a:lnTo>
                      <a:pt x="136" y="126"/>
                    </a:lnTo>
                    <a:lnTo>
                      <a:pt x="132" y="132"/>
                    </a:lnTo>
                    <a:lnTo>
                      <a:pt x="126" y="136"/>
                    </a:lnTo>
                    <a:lnTo>
                      <a:pt x="120" y="138"/>
                    </a:lnTo>
                    <a:lnTo>
                      <a:pt x="86" y="138"/>
                    </a:lnTo>
                    <a:lnTo>
                      <a:pt x="78" y="136"/>
                    </a:lnTo>
                    <a:lnTo>
                      <a:pt x="72" y="132"/>
                    </a:lnTo>
                    <a:lnTo>
                      <a:pt x="70" y="126"/>
                    </a:lnTo>
                    <a:lnTo>
                      <a:pt x="68" y="120"/>
                    </a:lnTo>
                    <a:lnTo>
                      <a:pt x="68" y="68"/>
                    </a:lnTo>
                    <a:lnTo>
                      <a:pt x="16" y="68"/>
                    </a:lnTo>
                    <a:lnTo>
                      <a:pt x="10" y="68"/>
                    </a:lnTo>
                    <a:lnTo>
                      <a:pt x="4" y="64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1" name="Freeform 10"/>
              <p:cNvSpPr>
                <a:spLocks/>
              </p:cNvSpPr>
              <p:nvPr userDrawn="1"/>
            </p:nvSpPr>
            <p:spPr bwMode="auto">
              <a:xfrm>
                <a:off x="295" y="3840"/>
                <a:ext cx="138" cy="138"/>
              </a:xfrm>
              <a:custGeom>
                <a:avLst/>
                <a:gdLst>
                  <a:gd name="T0" fmla="*/ 138 w 138"/>
                  <a:gd name="T1" fmla="*/ 120 h 138"/>
                  <a:gd name="T2" fmla="*/ 138 w 138"/>
                  <a:gd name="T3" fmla="*/ 68 h 138"/>
                  <a:gd name="T4" fmla="*/ 86 w 138"/>
                  <a:gd name="T5" fmla="*/ 68 h 138"/>
                  <a:gd name="T6" fmla="*/ 86 w 138"/>
                  <a:gd name="T7" fmla="*/ 68 h 138"/>
                  <a:gd name="T8" fmla="*/ 80 w 138"/>
                  <a:gd name="T9" fmla="*/ 68 h 138"/>
                  <a:gd name="T10" fmla="*/ 74 w 138"/>
                  <a:gd name="T11" fmla="*/ 64 h 138"/>
                  <a:gd name="T12" fmla="*/ 70 w 138"/>
                  <a:gd name="T13" fmla="*/ 58 h 138"/>
                  <a:gd name="T14" fmla="*/ 70 w 138"/>
                  <a:gd name="T15" fmla="*/ 52 h 138"/>
                  <a:gd name="T16" fmla="*/ 70 w 138"/>
                  <a:gd name="T17" fmla="*/ 18 h 138"/>
                  <a:gd name="T18" fmla="*/ 70 w 138"/>
                  <a:gd name="T19" fmla="*/ 18 h 138"/>
                  <a:gd name="T20" fmla="*/ 70 w 138"/>
                  <a:gd name="T21" fmla="*/ 10 h 138"/>
                  <a:gd name="T22" fmla="*/ 74 w 138"/>
                  <a:gd name="T23" fmla="*/ 4 h 138"/>
                  <a:gd name="T24" fmla="*/ 80 w 138"/>
                  <a:gd name="T25" fmla="*/ 2 h 138"/>
                  <a:gd name="T26" fmla="*/ 86 w 138"/>
                  <a:gd name="T27" fmla="*/ 0 h 138"/>
                  <a:gd name="T28" fmla="*/ 18 w 138"/>
                  <a:gd name="T29" fmla="*/ 0 h 138"/>
                  <a:gd name="T30" fmla="*/ 18 w 138"/>
                  <a:gd name="T31" fmla="*/ 0 h 138"/>
                  <a:gd name="T32" fmla="*/ 10 w 138"/>
                  <a:gd name="T33" fmla="*/ 2 h 138"/>
                  <a:gd name="T34" fmla="*/ 6 w 138"/>
                  <a:gd name="T35" fmla="*/ 4 h 138"/>
                  <a:gd name="T36" fmla="*/ 2 w 138"/>
                  <a:gd name="T37" fmla="*/ 10 h 138"/>
                  <a:gd name="T38" fmla="*/ 0 w 138"/>
                  <a:gd name="T39" fmla="*/ 18 h 138"/>
                  <a:gd name="T40" fmla="*/ 0 w 138"/>
                  <a:gd name="T41" fmla="*/ 52 h 138"/>
                  <a:gd name="T42" fmla="*/ 0 w 138"/>
                  <a:gd name="T43" fmla="*/ 52 h 138"/>
                  <a:gd name="T44" fmla="*/ 2 w 138"/>
                  <a:gd name="T45" fmla="*/ 58 h 138"/>
                  <a:gd name="T46" fmla="*/ 6 w 138"/>
                  <a:gd name="T47" fmla="*/ 64 h 138"/>
                  <a:gd name="T48" fmla="*/ 10 w 138"/>
                  <a:gd name="T49" fmla="*/ 68 h 138"/>
                  <a:gd name="T50" fmla="*/ 18 w 138"/>
                  <a:gd name="T51" fmla="*/ 68 h 138"/>
                  <a:gd name="T52" fmla="*/ 70 w 138"/>
                  <a:gd name="T53" fmla="*/ 68 h 138"/>
                  <a:gd name="T54" fmla="*/ 70 w 138"/>
                  <a:gd name="T55" fmla="*/ 120 h 138"/>
                  <a:gd name="T56" fmla="*/ 70 w 138"/>
                  <a:gd name="T57" fmla="*/ 120 h 138"/>
                  <a:gd name="T58" fmla="*/ 70 w 138"/>
                  <a:gd name="T59" fmla="*/ 126 h 138"/>
                  <a:gd name="T60" fmla="*/ 74 w 138"/>
                  <a:gd name="T61" fmla="*/ 132 h 138"/>
                  <a:gd name="T62" fmla="*/ 80 w 138"/>
                  <a:gd name="T63" fmla="*/ 136 h 138"/>
                  <a:gd name="T64" fmla="*/ 86 w 138"/>
                  <a:gd name="T65" fmla="*/ 138 h 138"/>
                  <a:gd name="T66" fmla="*/ 120 w 138"/>
                  <a:gd name="T67" fmla="*/ 138 h 138"/>
                  <a:gd name="T68" fmla="*/ 120 w 138"/>
                  <a:gd name="T69" fmla="*/ 138 h 138"/>
                  <a:gd name="T70" fmla="*/ 128 w 138"/>
                  <a:gd name="T71" fmla="*/ 136 h 138"/>
                  <a:gd name="T72" fmla="*/ 132 w 138"/>
                  <a:gd name="T73" fmla="*/ 132 h 138"/>
                  <a:gd name="T74" fmla="*/ 136 w 138"/>
                  <a:gd name="T75" fmla="*/ 126 h 138"/>
                  <a:gd name="T76" fmla="*/ 138 w 138"/>
                  <a:gd name="T77" fmla="*/ 120 h 138"/>
                  <a:gd name="T78" fmla="*/ 138 w 138"/>
                  <a:gd name="T79" fmla="*/ 120 h 138"/>
                  <a:gd name="T80" fmla="*/ 138 w 138"/>
                  <a:gd name="T81" fmla="*/ 120 h 138"/>
                  <a:gd name="T82" fmla="*/ 138 w 138"/>
                  <a:gd name="T83" fmla="*/ 120 h 1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8" h="138">
                    <a:moveTo>
                      <a:pt x="138" y="120"/>
                    </a:moveTo>
                    <a:lnTo>
                      <a:pt x="138" y="68"/>
                    </a:lnTo>
                    <a:lnTo>
                      <a:pt x="86" y="68"/>
                    </a:lnTo>
                    <a:lnTo>
                      <a:pt x="80" y="68"/>
                    </a:lnTo>
                    <a:lnTo>
                      <a:pt x="74" y="64"/>
                    </a:lnTo>
                    <a:lnTo>
                      <a:pt x="70" y="58"/>
                    </a:lnTo>
                    <a:lnTo>
                      <a:pt x="70" y="52"/>
                    </a:lnTo>
                    <a:lnTo>
                      <a:pt x="70" y="18"/>
                    </a:lnTo>
                    <a:lnTo>
                      <a:pt x="70" y="10"/>
                    </a:lnTo>
                    <a:lnTo>
                      <a:pt x="74" y="4"/>
                    </a:lnTo>
                    <a:lnTo>
                      <a:pt x="80" y="2"/>
                    </a:lnTo>
                    <a:lnTo>
                      <a:pt x="86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8"/>
                    </a:lnTo>
                    <a:lnTo>
                      <a:pt x="0" y="52"/>
                    </a:lnTo>
                    <a:lnTo>
                      <a:pt x="2" y="58"/>
                    </a:lnTo>
                    <a:lnTo>
                      <a:pt x="6" y="64"/>
                    </a:lnTo>
                    <a:lnTo>
                      <a:pt x="10" y="68"/>
                    </a:lnTo>
                    <a:lnTo>
                      <a:pt x="18" y="68"/>
                    </a:lnTo>
                    <a:lnTo>
                      <a:pt x="70" y="68"/>
                    </a:lnTo>
                    <a:lnTo>
                      <a:pt x="70" y="120"/>
                    </a:lnTo>
                    <a:lnTo>
                      <a:pt x="70" y="126"/>
                    </a:lnTo>
                    <a:lnTo>
                      <a:pt x="74" y="132"/>
                    </a:lnTo>
                    <a:lnTo>
                      <a:pt x="80" y="136"/>
                    </a:lnTo>
                    <a:lnTo>
                      <a:pt x="86" y="138"/>
                    </a:lnTo>
                    <a:lnTo>
                      <a:pt x="120" y="138"/>
                    </a:lnTo>
                    <a:lnTo>
                      <a:pt x="128" y="136"/>
                    </a:lnTo>
                    <a:lnTo>
                      <a:pt x="132" y="132"/>
                    </a:lnTo>
                    <a:lnTo>
                      <a:pt x="136" y="126"/>
                    </a:lnTo>
                    <a:lnTo>
                      <a:pt x="138" y="120"/>
                    </a:lnTo>
                    <a:close/>
                  </a:path>
                </a:pathLst>
              </a:custGeom>
              <a:solidFill>
                <a:srgbClr val="73C1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2" name="Freeform 11"/>
              <p:cNvSpPr>
                <a:spLocks/>
              </p:cNvSpPr>
              <p:nvPr userDrawn="1"/>
            </p:nvSpPr>
            <p:spPr bwMode="auto">
              <a:xfrm>
                <a:off x="509" y="3755"/>
                <a:ext cx="71" cy="71"/>
              </a:xfrm>
              <a:custGeom>
                <a:avLst/>
                <a:gdLst>
                  <a:gd name="T0" fmla="*/ 0 w 72"/>
                  <a:gd name="T1" fmla="*/ 36 h 72"/>
                  <a:gd name="T2" fmla="*/ 0 w 72"/>
                  <a:gd name="T3" fmla="*/ 36 h 72"/>
                  <a:gd name="T4" fmla="*/ 0 w 72"/>
                  <a:gd name="T5" fmla="*/ 30 h 72"/>
                  <a:gd name="T6" fmla="*/ 2 w 72"/>
                  <a:gd name="T7" fmla="*/ 22 h 72"/>
                  <a:gd name="T8" fmla="*/ 6 w 72"/>
                  <a:gd name="T9" fmla="*/ 16 h 72"/>
                  <a:gd name="T10" fmla="*/ 10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28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1 w 72"/>
                  <a:gd name="T23" fmla="*/ 2 h 72"/>
                  <a:gd name="T24" fmla="*/ 49 w 72"/>
                  <a:gd name="T25" fmla="*/ 4 h 72"/>
                  <a:gd name="T26" fmla="*/ 55 w 72"/>
                  <a:gd name="T27" fmla="*/ 6 h 72"/>
                  <a:gd name="T28" fmla="*/ 59 w 72"/>
                  <a:gd name="T29" fmla="*/ 10 h 72"/>
                  <a:gd name="T30" fmla="*/ 65 w 72"/>
                  <a:gd name="T31" fmla="*/ 16 h 72"/>
                  <a:gd name="T32" fmla="*/ 67 w 72"/>
                  <a:gd name="T33" fmla="*/ 22 h 72"/>
                  <a:gd name="T34" fmla="*/ 69 w 72"/>
                  <a:gd name="T35" fmla="*/ 30 h 72"/>
                  <a:gd name="T36" fmla="*/ 71 w 72"/>
                  <a:gd name="T37" fmla="*/ 36 h 72"/>
                  <a:gd name="T38" fmla="*/ 71 w 72"/>
                  <a:gd name="T39" fmla="*/ 36 h 72"/>
                  <a:gd name="T40" fmla="*/ 69 w 72"/>
                  <a:gd name="T41" fmla="*/ 43 h 72"/>
                  <a:gd name="T42" fmla="*/ 67 w 72"/>
                  <a:gd name="T43" fmla="*/ 49 h 72"/>
                  <a:gd name="T44" fmla="*/ 65 w 72"/>
                  <a:gd name="T45" fmla="*/ 55 h 72"/>
                  <a:gd name="T46" fmla="*/ 59 w 72"/>
                  <a:gd name="T47" fmla="*/ 61 h 72"/>
                  <a:gd name="T48" fmla="*/ 55 w 72"/>
                  <a:gd name="T49" fmla="*/ 65 h 72"/>
                  <a:gd name="T50" fmla="*/ 49 w 72"/>
                  <a:gd name="T51" fmla="*/ 69 h 72"/>
                  <a:gd name="T52" fmla="*/ 41 w 72"/>
                  <a:gd name="T53" fmla="*/ 71 h 72"/>
                  <a:gd name="T54" fmla="*/ 36 w 72"/>
                  <a:gd name="T55" fmla="*/ 71 h 72"/>
                  <a:gd name="T56" fmla="*/ 36 w 72"/>
                  <a:gd name="T57" fmla="*/ 71 h 72"/>
                  <a:gd name="T58" fmla="*/ 28 w 72"/>
                  <a:gd name="T59" fmla="*/ 71 h 72"/>
                  <a:gd name="T60" fmla="*/ 22 w 72"/>
                  <a:gd name="T61" fmla="*/ 69 h 72"/>
                  <a:gd name="T62" fmla="*/ 16 w 72"/>
                  <a:gd name="T63" fmla="*/ 65 h 72"/>
                  <a:gd name="T64" fmla="*/ 10 w 72"/>
                  <a:gd name="T65" fmla="*/ 61 h 72"/>
                  <a:gd name="T66" fmla="*/ 6 w 72"/>
                  <a:gd name="T67" fmla="*/ 55 h 72"/>
                  <a:gd name="T68" fmla="*/ 2 w 72"/>
                  <a:gd name="T69" fmla="*/ 49 h 72"/>
                  <a:gd name="T70" fmla="*/ 0 w 72"/>
                  <a:gd name="T71" fmla="*/ 43 h 72"/>
                  <a:gd name="T72" fmla="*/ 0 w 72"/>
                  <a:gd name="T73" fmla="*/ 36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0" y="30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28" y="2"/>
                    </a:lnTo>
                    <a:lnTo>
                      <a:pt x="36" y="0"/>
                    </a:lnTo>
                    <a:lnTo>
                      <a:pt x="42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0" y="10"/>
                    </a:lnTo>
                    <a:lnTo>
                      <a:pt x="66" y="16"/>
                    </a:lnTo>
                    <a:lnTo>
                      <a:pt x="68" y="22"/>
                    </a:lnTo>
                    <a:lnTo>
                      <a:pt x="70" y="30"/>
                    </a:lnTo>
                    <a:lnTo>
                      <a:pt x="72" y="36"/>
                    </a:lnTo>
                    <a:lnTo>
                      <a:pt x="70" y="44"/>
                    </a:lnTo>
                    <a:lnTo>
                      <a:pt x="68" y="50"/>
                    </a:lnTo>
                    <a:lnTo>
                      <a:pt x="66" y="56"/>
                    </a:lnTo>
                    <a:lnTo>
                      <a:pt x="60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2" y="72"/>
                    </a:lnTo>
                    <a:lnTo>
                      <a:pt x="36" y="72"/>
                    </a:lnTo>
                    <a:lnTo>
                      <a:pt x="28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0" y="62"/>
                    </a:lnTo>
                    <a:lnTo>
                      <a:pt x="6" y="56"/>
                    </a:lnTo>
                    <a:lnTo>
                      <a:pt x="2" y="50"/>
                    </a:lnTo>
                    <a:lnTo>
                      <a:pt x="0" y="44"/>
                    </a:lnTo>
                    <a:lnTo>
                      <a:pt x="0" y="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3" name="Freeform 12"/>
              <p:cNvSpPr>
                <a:spLocks/>
              </p:cNvSpPr>
              <p:nvPr userDrawn="1"/>
            </p:nvSpPr>
            <p:spPr bwMode="auto">
              <a:xfrm>
                <a:off x="353" y="3755"/>
                <a:ext cx="71" cy="71"/>
              </a:xfrm>
              <a:custGeom>
                <a:avLst/>
                <a:gdLst>
                  <a:gd name="T0" fmla="*/ 0 w 72"/>
                  <a:gd name="T1" fmla="*/ 36 h 72"/>
                  <a:gd name="T2" fmla="*/ 0 w 72"/>
                  <a:gd name="T3" fmla="*/ 36 h 72"/>
                  <a:gd name="T4" fmla="*/ 2 w 72"/>
                  <a:gd name="T5" fmla="*/ 30 h 72"/>
                  <a:gd name="T6" fmla="*/ 4 w 72"/>
                  <a:gd name="T7" fmla="*/ 22 h 72"/>
                  <a:gd name="T8" fmla="*/ 6 w 72"/>
                  <a:gd name="T9" fmla="*/ 16 h 72"/>
                  <a:gd name="T10" fmla="*/ 12 w 72"/>
                  <a:gd name="T11" fmla="*/ 10 h 72"/>
                  <a:gd name="T12" fmla="*/ 16 w 72"/>
                  <a:gd name="T13" fmla="*/ 6 h 72"/>
                  <a:gd name="T14" fmla="*/ 22 w 72"/>
                  <a:gd name="T15" fmla="*/ 4 h 72"/>
                  <a:gd name="T16" fmla="*/ 30 w 72"/>
                  <a:gd name="T17" fmla="*/ 2 h 72"/>
                  <a:gd name="T18" fmla="*/ 36 w 72"/>
                  <a:gd name="T19" fmla="*/ 0 h 72"/>
                  <a:gd name="T20" fmla="*/ 36 w 72"/>
                  <a:gd name="T21" fmla="*/ 0 h 72"/>
                  <a:gd name="T22" fmla="*/ 43 w 72"/>
                  <a:gd name="T23" fmla="*/ 2 h 72"/>
                  <a:gd name="T24" fmla="*/ 49 w 72"/>
                  <a:gd name="T25" fmla="*/ 4 h 72"/>
                  <a:gd name="T26" fmla="*/ 55 w 72"/>
                  <a:gd name="T27" fmla="*/ 6 h 72"/>
                  <a:gd name="T28" fmla="*/ 61 w 72"/>
                  <a:gd name="T29" fmla="*/ 10 h 72"/>
                  <a:gd name="T30" fmla="*/ 65 w 72"/>
                  <a:gd name="T31" fmla="*/ 16 h 72"/>
                  <a:gd name="T32" fmla="*/ 69 w 72"/>
                  <a:gd name="T33" fmla="*/ 22 h 72"/>
                  <a:gd name="T34" fmla="*/ 71 w 72"/>
                  <a:gd name="T35" fmla="*/ 30 h 72"/>
                  <a:gd name="T36" fmla="*/ 71 w 72"/>
                  <a:gd name="T37" fmla="*/ 36 h 72"/>
                  <a:gd name="T38" fmla="*/ 71 w 72"/>
                  <a:gd name="T39" fmla="*/ 36 h 72"/>
                  <a:gd name="T40" fmla="*/ 71 w 72"/>
                  <a:gd name="T41" fmla="*/ 43 h 72"/>
                  <a:gd name="T42" fmla="*/ 69 w 72"/>
                  <a:gd name="T43" fmla="*/ 49 h 72"/>
                  <a:gd name="T44" fmla="*/ 65 w 72"/>
                  <a:gd name="T45" fmla="*/ 55 h 72"/>
                  <a:gd name="T46" fmla="*/ 61 w 72"/>
                  <a:gd name="T47" fmla="*/ 61 h 72"/>
                  <a:gd name="T48" fmla="*/ 55 w 72"/>
                  <a:gd name="T49" fmla="*/ 65 h 72"/>
                  <a:gd name="T50" fmla="*/ 49 w 72"/>
                  <a:gd name="T51" fmla="*/ 69 h 72"/>
                  <a:gd name="T52" fmla="*/ 43 w 72"/>
                  <a:gd name="T53" fmla="*/ 71 h 72"/>
                  <a:gd name="T54" fmla="*/ 36 w 72"/>
                  <a:gd name="T55" fmla="*/ 71 h 72"/>
                  <a:gd name="T56" fmla="*/ 36 w 72"/>
                  <a:gd name="T57" fmla="*/ 71 h 72"/>
                  <a:gd name="T58" fmla="*/ 30 w 72"/>
                  <a:gd name="T59" fmla="*/ 71 h 72"/>
                  <a:gd name="T60" fmla="*/ 22 w 72"/>
                  <a:gd name="T61" fmla="*/ 69 h 72"/>
                  <a:gd name="T62" fmla="*/ 16 w 72"/>
                  <a:gd name="T63" fmla="*/ 65 h 72"/>
                  <a:gd name="T64" fmla="*/ 12 w 72"/>
                  <a:gd name="T65" fmla="*/ 61 h 72"/>
                  <a:gd name="T66" fmla="*/ 6 w 72"/>
                  <a:gd name="T67" fmla="*/ 55 h 72"/>
                  <a:gd name="T68" fmla="*/ 4 w 72"/>
                  <a:gd name="T69" fmla="*/ 49 h 72"/>
                  <a:gd name="T70" fmla="*/ 2 w 72"/>
                  <a:gd name="T71" fmla="*/ 43 h 72"/>
                  <a:gd name="T72" fmla="*/ 0 w 72"/>
                  <a:gd name="T73" fmla="*/ 36 h 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lnTo>
                      <a:pt x="0" y="36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6" y="16"/>
                    </a:lnTo>
                    <a:lnTo>
                      <a:pt x="12" y="10"/>
                    </a:lnTo>
                    <a:lnTo>
                      <a:pt x="16" y="6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2" y="10"/>
                    </a:lnTo>
                    <a:lnTo>
                      <a:pt x="66" y="16"/>
                    </a:lnTo>
                    <a:lnTo>
                      <a:pt x="70" y="22"/>
                    </a:lnTo>
                    <a:lnTo>
                      <a:pt x="72" y="30"/>
                    </a:lnTo>
                    <a:lnTo>
                      <a:pt x="72" y="36"/>
                    </a:lnTo>
                    <a:lnTo>
                      <a:pt x="72" y="44"/>
                    </a:lnTo>
                    <a:lnTo>
                      <a:pt x="70" y="50"/>
                    </a:lnTo>
                    <a:lnTo>
                      <a:pt x="66" y="56"/>
                    </a:lnTo>
                    <a:lnTo>
                      <a:pt x="62" y="62"/>
                    </a:lnTo>
                    <a:lnTo>
                      <a:pt x="56" y="66"/>
                    </a:lnTo>
                    <a:lnTo>
                      <a:pt x="50" y="70"/>
                    </a:lnTo>
                    <a:lnTo>
                      <a:pt x="44" y="72"/>
                    </a:lnTo>
                    <a:lnTo>
                      <a:pt x="36" y="72"/>
                    </a:lnTo>
                    <a:lnTo>
                      <a:pt x="30" y="72"/>
                    </a:lnTo>
                    <a:lnTo>
                      <a:pt x="22" y="70"/>
                    </a:lnTo>
                    <a:lnTo>
                      <a:pt x="16" y="66"/>
                    </a:lnTo>
                    <a:lnTo>
                      <a:pt x="12" y="62"/>
                    </a:lnTo>
                    <a:lnTo>
                      <a:pt x="6" y="56"/>
                    </a:lnTo>
                    <a:lnTo>
                      <a:pt x="4" y="50"/>
                    </a:lnTo>
                    <a:lnTo>
                      <a:pt x="2" y="44"/>
                    </a:lnTo>
                    <a:lnTo>
                      <a:pt x="0" y="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7124" name="Group 13"/>
              <p:cNvGrpSpPr>
                <a:grpSpLocks/>
              </p:cNvGrpSpPr>
              <p:nvPr userDrawn="1"/>
            </p:nvGrpSpPr>
            <p:grpSpPr bwMode="auto">
              <a:xfrm>
                <a:off x="352" y="3753"/>
                <a:ext cx="231" cy="77"/>
                <a:chOff x="352" y="3753"/>
                <a:chExt cx="231" cy="77"/>
              </a:xfrm>
            </p:grpSpPr>
            <p:sp>
              <p:nvSpPr>
                <p:cNvPr id="47125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431" y="3753"/>
                  <a:ext cx="73" cy="73"/>
                </a:xfrm>
                <a:prstGeom prst="ellipse">
                  <a:avLst/>
                </a:prstGeom>
                <a:solidFill>
                  <a:srgbClr val="0078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47126" name="Oval 15"/>
                <p:cNvSpPr>
                  <a:spLocks noChangeArrowheads="1"/>
                </p:cNvSpPr>
                <p:nvPr userDrawn="1"/>
              </p:nvSpPr>
              <p:spPr bwMode="auto">
                <a:xfrm>
                  <a:off x="352" y="3757"/>
                  <a:ext cx="73" cy="73"/>
                </a:xfrm>
                <a:prstGeom prst="ellipse">
                  <a:avLst/>
                </a:prstGeom>
                <a:solidFill>
                  <a:srgbClr val="73C1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47127" name="Oval 16"/>
                <p:cNvSpPr>
                  <a:spLocks noChangeArrowheads="1"/>
                </p:cNvSpPr>
                <p:nvPr userDrawn="1"/>
              </p:nvSpPr>
              <p:spPr bwMode="auto">
                <a:xfrm>
                  <a:off x="510" y="3753"/>
                  <a:ext cx="73" cy="73"/>
                </a:xfrm>
                <a:prstGeom prst="ellipse">
                  <a:avLst/>
                </a:prstGeom>
                <a:solidFill>
                  <a:srgbClr val="FBB03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</p:grpSp>
        <p:sp>
          <p:nvSpPr>
            <p:cNvPr id="27" name="Text Box 17"/>
            <p:cNvSpPr txBox="1">
              <a:spLocks noChangeArrowheads="1"/>
            </p:cNvSpPr>
            <p:nvPr userDrawn="1"/>
          </p:nvSpPr>
          <p:spPr bwMode="auto">
            <a:xfrm>
              <a:off x="745" y="292"/>
              <a:ext cx="2302" cy="18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solidFill>
                    <a:srgbClr val="0078C1"/>
                  </a:solidFill>
                  <a:latin typeface="Europe_Ext"/>
                  <a:cs typeface="+mn-cs"/>
                </a:rPr>
                <a:t>МИНИСТЕРСТВО ЗДРАВООХРАНЕНИЯ</a:t>
              </a:r>
              <a:br>
                <a:rPr lang="ru-RU" sz="1200" b="1" dirty="0" smtClean="0">
                  <a:solidFill>
                    <a:srgbClr val="0078C1"/>
                  </a:solidFill>
                  <a:latin typeface="Europe_Ext"/>
                  <a:cs typeface="+mn-cs"/>
                </a:rPr>
              </a:br>
              <a:r>
                <a:rPr lang="ru-RU" sz="1200" b="1" spc="500" dirty="0" smtClean="0">
                  <a:solidFill>
                    <a:srgbClr val="0078C1"/>
                  </a:solidFill>
                  <a:latin typeface="Europe_Ext"/>
                  <a:cs typeface="+mn-cs"/>
                </a:rPr>
                <a:t>КРАСНОЯРСКОГО КРАЯ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0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6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7504" y="260648"/>
            <a:ext cx="9001000" cy="3456384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8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ru-RU" altLang="ru-RU" sz="18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altLang="ru-RU" sz="18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ru-RU" altLang="ru-RU" sz="18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altLang="ru-RU" sz="18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ru-RU" altLang="ru-RU" sz="18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altLang="ru-RU" sz="1800" b="1" i="1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ru-RU" altLang="ru-RU" sz="1800" b="1" i="1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altLang="ru-RU" sz="1800" b="1" i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Министерство </a:t>
            </a:r>
            <a:r>
              <a:rPr lang="ru-RU" altLang="ru-RU" sz="18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здравоохранения Красноярского края</a:t>
            </a:r>
            <a:br>
              <a:rPr lang="ru-RU" altLang="ru-RU" sz="18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altLang="ru-RU" sz="18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Красноярский краевой наркологический диспансер№1</a:t>
            </a:r>
            <a:r>
              <a:rPr lang="ru-RU" altLang="ru-RU" sz="20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ru-RU" altLang="ru-RU" sz="20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altLang="ru-RU" sz="12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/>
            </a:r>
            <a:br>
              <a:rPr lang="ru-RU" altLang="ru-RU" sz="12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</a:br>
            <a:r>
              <a:rPr lang="ru-RU" altLang="ru-RU" sz="1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/>
            </a:r>
            <a:br>
              <a:rPr lang="ru-RU" altLang="ru-RU" sz="1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</a:br>
            <a: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4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Итоги  </a:t>
            </a:r>
            <a:r>
              <a:rPr lang="ru-RU" altLang="ru-RU" sz="4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мониторинга наркологической заболеваемости</a:t>
            </a:r>
            <a:r>
              <a:rPr lang="ru-RU" alt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lang="ru-RU" altLang="ru-RU" sz="4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за</a:t>
            </a:r>
            <a:r>
              <a:rPr lang="ru-RU" alt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lang="ru-RU" altLang="ru-RU" sz="4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2021</a:t>
            </a:r>
            <a:r>
              <a:rPr lang="ru-RU" alt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lang="ru-RU" altLang="ru-RU" sz="4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год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8208912" cy="2924944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</a:p>
          <a:p>
            <a:pPr algn="l" eaLnBrk="1" hangingPunct="1">
              <a:lnSpc>
                <a:spcPct val="80000"/>
              </a:lnSpc>
            </a:pPr>
            <a:endParaRPr lang="ru-RU" altLang="ru-RU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ru-RU" altLang="ru-RU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ru-RU" altLang="ru-RU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alt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Красноярск,  2022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95537" y="260649"/>
            <a:ext cx="8424614" cy="864096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Структура </a:t>
            </a:r>
            <a:br>
              <a:rPr lang="ru-RU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</a:br>
            <a:r>
              <a:rPr lang="ru-RU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первичной заболеваемости наркоманией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649612"/>
              </p:ext>
            </p:extLst>
          </p:nvPr>
        </p:nvGraphicFramePr>
        <p:xfrm>
          <a:off x="4881304" y="1628774"/>
          <a:ext cx="4155192" cy="5616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510129"/>
              </p:ext>
            </p:extLst>
          </p:nvPr>
        </p:nvGraphicFramePr>
        <p:xfrm>
          <a:off x="287275" y="1644341"/>
          <a:ext cx="4464174" cy="4927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1635901"/>
            <a:ext cx="13684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hangingPunct="0"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4208" y="1813441"/>
            <a:ext cx="136683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hangingPunct="0"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2021 год</a:t>
            </a:r>
          </a:p>
        </p:txBody>
      </p:sp>
    </p:spTree>
    <p:extLst>
      <p:ext uri="{BB962C8B-B14F-4D97-AF65-F5344CB8AC3E}">
        <p14:creationId xmlns:p14="http://schemas.microsoft.com/office/powerpoint/2010/main" val="38773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784976" cy="108012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chemeClr val="tx1"/>
                </a:solidFill>
              </a:rPr>
              <a:t>Отравления, связанные с токсическим действием наркотиков, алкоголя</a:t>
            </a:r>
            <a:br>
              <a:rPr lang="ru-RU" altLang="ru-RU" sz="2800" b="1" dirty="0" smtClean="0">
                <a:solidFill>
                  <a:schemeClr val="tx1"/>
                </a:solidFill>
              </a:rPr>
            </a:br>
            <a:r>
              <a:rPr lang="ru-RU" altLang="ru-RU" sz="2800" b="1" dirty="0" smtClean="0">
                <a:solidFill>
                  <a:schemeClr val="tx1"/>
                </a:solidFill>
              </a:rPr>
              <a:t> 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516001"/>
              </p:ext>
            </p:extLst>
          </p:nvPr>
        </p:nvGraphicFramePr>
        <p:xfrm>
          <a:off x="395536" y="1844824"/>
          <a:ext cx="842493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078973"/>
              </p:ext>
            </p:extLst>
          </p:nvPr>
        </p:nvGraphicFramePr>
        <p:xfrm>
          <a:off x="179512" y="1988840"/>
          <a:ext cx="8784976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631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729787"/>
              </p:ext>
            </p:extLst>
          </p:nvPr>
        </p:nvGraphicFramePr>
        <p:xfrm>
          <a:off x="-21765" y="1194084"/>
          <a:ext cx="4500302" cy="3171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523367"/>
              </p:ext>
            </p:extLst>
          </p:nvPr>
        </p:nvGraphicFramePr>
        <p:xfrm>
          <a:off x="4170234" y="1194085"/>
          <a:ext cx="496687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532" name="Подзаголовок 2"/>
          <p:cNvSpPr txBox="1">
            <a:spLocks/>
          </p:cNvSpPr>
          <p:nvPr/>
        </p:nvSpPr>
        <p:spPr bwMode="auto">
          <a:xfrm>
            <a:off x="10117138" y="4868863"/>
            <a:ext cx="8636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altLang="ru-RU" sz="240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altLang="ru-RU" sz="2400" smtClean="0">
              <a:solidFill>
                <a:srgbClr val="404040"/>
              </a:solidFill>
            </a:endParaRPr>
          </a:p>
        </p:txBody>
      </p:sp>
      <p:sp>
        <p:nvSpPr>
          <p:cNvPr id="8197" name="TextBox 11"/>
          <p:cNvSpPr txBox="1">
            <a:spLocks noChangeArrowheads="1"/>
          </p:cNvSpPr>
          <p:nvPr/>
        </p:nvSpPr>
        <p:spPr bwMode="auto">
          <a:xfrm>
            <a:off x="107504" y="239978"/>
            <a:ext cx="9144000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kern="0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Динамика наркологической заболеваемости несовершеннолетних  </a:t>
            </a:r>
            <a:r>
              <a:rPr lang="ru-RU" alt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(общей и первичной)</a:t>
            </a:r>
            <a:endParaRPr lang="ru-RU" altLang="ru-RU" sz="2400" b="1" dirty="0" smtClean="0">
              <a:solidFill>
                <a:schemeClr val="accent6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1" y="4868863"/>
            <a:ext cx="8856985" cy="196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A"/>
                </a:solidFill>
                <a:ea typeface="Times New Roman"/>
              </a:rPr>
              <a:t>В 2021 году имеется </a:t>
            </a:r>
            <a:r>
              <a:rPr lang="ru-RU" sz="2000" b="1" dirty="0">
                <a:solidFill>
                  <a:srgbClr val="00000A"/>
                </a:solidFill>
                <a:ea typeface="Times New Roman"/>
              </a:rPr>
              <a:t>рост д</a:t>
            </a:r>
            <a:r>
              <a:rPr lang="ru-RU" sz="2000" b="1" dirty="0">
                <a:solidFill>
                  <a:srgbClr val="00000A"/>
                </a:solidFill>
                <a:ea typeface="Calibri"/>
              </a:rPr>
              <a:t>оли</a:t>
            </a:r>
            <a:r>
              <a:rPr lang="ru-RU" sz="2000" b="1" dirty="0">
                <a:solidFill>
                  <a:srgbClr val="00000A"/>
                </a:solidFill>
                <a:ea typeface="Times New Roman"/>
              </a:rPr>
              <a:t> несовершеннолетних </a:t>
            </a:r>
            <a:r>
              <a:rPr lang="ru-RU" sz="2000" b="1" dirty="0" smtClean="0">
                <a:solidFill>
                  <a:srgbClr val="00000A"/>
                </a:solidFill>
                <a:ea typeface="Times New Roman"/>
              </a:rPr>
              <a:t/>
            </a:r>
            <a:br>
              <a:rPr lang="ru-RU" sz="2000" b="1" dirty="0" smtClean="0">
                <a:solidFill>
                  <a:srgbClr val="00000A"/>
                </a:solidFill>
                <a:ea typeface="Times New Roman"/>
              </a:rPr>
            </a:br>
            <a:r>
              <a:rPr lang="ru-RU" sz="2000" dirty="0" smtClean="0">
                <a:solidFill>
                  <a:srgbClr val="00000A"/>
                </a:solidFill>
                <a:ea typeface="Times New Roman"/>
              </a:rPr>
              <a:t>в </a:t>
            </a:r>
            <a:r>
              <a:rPr lang="ru-RU" sz="2000" dirty="0">
                <a:solidFill>
                  <a:srgbClr val="00000A"/>
                </a:solidFill>
                <a:ea typeface="Times New Roman"/>
              </a:rPr>
              <a:t>общей численности всех </a:t>
            </a:r>
            <a:r>
              <a:rPr lang="ru-RU" sz="2000" dirty="0">
                <a:solidFill>
                  <a:srgbClr val="FF0000"/>
                </a:solidFill>
                <a:ea typeface="Times New Roman"/>
              </a:rPr>
              <a:t>впервые зарегистрированных </a:t>
            </a:r>
            <a:r>
              <a:rPr lang="ru-RU" sz="2000" dirty="0" smtClean="0">
                <a:solidFill>
                  <a:srgbClr val="FF0000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srgbClr val="FF0000"/>
                </a:solidFill>
                <a:ea typeface="Times New Roman"/>
              </a:rPr>
            </a:br>
            <a:r>
              <a:rPr lang="ru-RU" sz="2000" dirty="0" smtClean="0">
                <a:solidFill>
                  <a:srgbClr val="00000A"/>
                </a:solidFill>
                <a:ea typeface="Times New Roman"/>
              </a:rPr>
              <a:t>с   наркологическими   расстройствами</a:t>
            </a:r>
            <a:r>
              <a:rPr lang="ru-RU" sz="2000" b="1" dirty="0">
                <a:solidFill>
                  <a:srgbClr val="00000A"/>
                </a:solidFill>
                <a:ea typeface="Times New Roman"/>
              </a:rPr>
              <a:t>:  </a:t>
            </a:r>
            <a:endParaRPr lang="ru-RU" sz="2000" b="1" dirty="0" smtClean="0">
              <a:solidFill>
                <a:srgbClr val="00000A"/>
              </a:solidFill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800" dirty="0">
              <a:solidFill>
                <a:srgbClr val="00000A"/>
              </a:solidFill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A"/>
                </a:solidFill>
                <a:ea typeface="Times New Roman"/>
              </a:rPr>
              <a:t>                   2019г</a:t>
            </a:r>
            <a:r>
              <a:rPr lang="ru-RU" sz="2000" dirty="0">
                <a:solidFill>
                  <a:srgbClr val="00000A"/>
                </a:solidFill>
                <a:ea typeface="Times New Roman"/>
              </a:rPr>
              <a:t>. – </a:t>
            </a:r>
            <a:r>
              <a:rPr lang="ru-RU" sz="2000" b="1" dirty="0">
                <a:solidFill>
                  <a:srgbClr val="00000A"/>
                </a:solidFill>
                <a:ea typeface="Times New Roman"/>
              </a:rPr>
              <a:t>4,7%;</a:t>
            </a:r>
            <a:r>
              <a:rPr lang="ru-RU" sz="2000" dirty="0">
                <a:solidFill>
                  <a:srgbClr val="00000A"/>
                </a:solidFill>
                <a:ea typeface="Times New Roman"/>
              </a:rPr>
              <a:t> </a:t>
            </a:r>
            <a:r>
              <a:rPr lang="ru-RU" sz="2000" dirty="0" smtClean="0">
                <a:solidFill>
                  <a:srgbClr val="00000A"/>
                </a:solidFill>
                <a:ea typeface="Times New Roman"/>
              </a:rPr>
              <a:t>      2020г</a:t>
            </a:r>
            <a:r>
              <a:rPr lang="ru-RU" sz="2000" dirty="0">
                <a:solidFill>
                  <a:srgbClr val="00000A"/>
                </a:solidFill>
                <a:ea typeface="Times New Roman"/>
              </a:rPr>
              <a:t>. – </a:t>
            </a:r>
            <a:r>
              <a:rPr lang="ru-RU" sz="2000" b="1" dirty="0">
                <a:solidFill>
                  <a:srgbClr val="00000A"/>
                </a:solidFill>
                <a:ea typeface="Times New Roman"/>
              </a:rPr>
              <a:t>4,2%; </a:t>
            </a:r>
            <a:r>
              <a:rPr lang="ru-RU" sz="2000" b="1" dirty="0" smtClean="0">
                <a:solidFill>
                  <a:srgbClr val="00000A"/>
                </a:solidFill>
                <a:ea typeface="Times New Roman"/>
              </a:rPr>
              <a:t>     </a:t>
            </a:r>
            <a:r>
              <a:rPr lang="ru-RU" sz="2000" dirty="0" smtClean="0">
                <a:solidFill>
                  <a:srgbClr val="00000A"/>
                </a:solidFill>
                <a:ea typeface="Times New Roman"/>
              </a:rPr>
              <a:t>2021г</a:t>
            </a:r>
            <a:r>
              <a:rPr lang="ru-RU" sz="2000" dirty="0">
                <a:solidFill>
                  <a:srgbClr val="00000A"/>
                </a:solidFill>
                <a:ea typeface="Times New Roman"/>
              </a:rPr>
              <a:t>. – </a:t>
            </a:r>
            <a:r>
              <a:rPr lang="ru-RU" sz="2000" b="1" dirty="0">
                <a:solidFill>
                  <a:srgbClr val="C00000"/>
                </a:solidFill>
                <a:ea typeface="Times New Roman"/>
              </a:rPr>
              <a:t>5,6%</a:t>
            </a:r>
            <a:r>
              <a:rPr lang="ru-RU" sz="2000" b="1" dirty="0">
                <a:solidFill>
                  <a:srgbClr val="00000A"/>
                </a:solidFill>
                <a:ea typeface="Times New Roman"/>
              </a:rPr>
              <a:t>.</a:t>
            </a:r>
            <a:r>
              <a:rPr lang="ru-RU" sz="2000" dirty="0">
                <a:solidFill>
                  <a:srgbClr val="00000A"/>
                </a:solidFill>
                <a:ea typeface="Times New Roman"/>
              </a:rPr>
              <a:t>     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Calibri"/>
              </a:rPr>
              <a:t> </a:t>
            </a:r>
            <a:endParaRPr lang="ru-RU" sz="1200" dirty="0">
              <a:effectLst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8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95537" y="260649"/>
            <a:ext cx="8424614" cy="864096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Структура первичной наркологической заболеваемости несовершеннолетних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265824"/>
              </p:ext>
            </p:extLst>
          </p:nvPr>
        </p:nvGraphicFramePr>
        <p:xfrm>
          <a:off x="4716016" y="1638092"/>
          <a:ext cx="4155192" cy="5616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408038"/>
              </p:ext>
            </p:extLst>
          </p:nvPr>
        </p:nvGraphicFramePr>
        <p:xfrm>
          <a:off x="179512" y="1700808"/>
          <a:ext cx="4464174" cy="4927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1268760"/>
            <a:ext cx="165645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hangingPunct="0"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4208" y="1268760"/>
            <a:ext cx="151216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hangingPunct="0"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2021 год</a:t>
            </a:r>
          </a:p>
        </p:txBody>
      </p:sp>
    </p:spTree>
    <p:extLst>
      <p:ext uri="{BB962C8B-B14F-4D97-AF65-F5344CB8AC3E}">
        <p14:creationId xmlns:p14="http://schemas.microsoft.com/office/powerpoint/2010/main" val="21812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5496" y="116633"/>
            <a:ext cx="9000999" cy="504055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3600" b="1" dirty="0" smtClean="0">
                <a:solidFill>
                  <a:srgbClr val="7030A0"/>
                </a:solidFill>
              </a:rPr>
              <a:t>Итоги мониторинга </a:t>
            </a:r>
            <a:r>
              <a:rPr lang="ru-RU" altLang="ru-RU" sz="3600" b="1" dirty="0" smtClean="0">
                <a:solidFill>
                  <a:srgbClr val="7030A0"/>
                </a:solidFill>
                <a:cs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7030A0"/>
                </a:solidFill>
                <a:cs typeface="Times New Roman" pitchFamily="18" charset="0"/>
              </a:rPr>
            </a:br>
            <a:endParaRPr lang="ru-RU" altLang="ru-RU" sz="3600" dirty="0" smtClean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395288" y="1340768"/>
            <a:ext cx="8425184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908721"/>
            <a:ext cx="8748848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         В 2021 году </a:t>
            </a:r>
            <a:r>
              <a:rPr kumimoji="0" lang="ru-RU" altLang="ru-RU" sz="20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зарегистрирован</a:t>
            </a:r>
            <a:r>
              <a:rPr kumimoji="0" lang="ru-RU" alt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</a:rPr>
              <a:t> рост </a:t>
            </a:r>
            <a:r>
              <a:rPr kumimoji="0" lang="ru-RU" alt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заболеваемости</a:t>
            </a:r>
            <a:r>
              <a:rPr kumimoji="0" lang="ru-RU" alt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</a:t>
            </a:r>
            <a:br>
              <a:rPr kumimoji="0" lang="ru-RU" alt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</a:br>
            <a:r>
              <a:rPr lang="ru-RU" altLang="ru-RU" sz="2000" b="1" i="1" kern="0" dirty="0" smtClean="0">
                <a:solidFill>
                  <a:prstClr val="black"/>
                </a:solidFill>
                <a:latin typeface="+mj-lt"/>
              </a:rPr>
              <a:t>(</a:t>
            </a:r>
            <a:r>
              <a:rPr lang="ru-RU" altLang="ru-RU" sz="2000" b="1" i="1" kern="0" dirty="0">
                <a:solidFill>
                  <a:prstClr val="black"/>
                </a:solidFill>
                <a:latin typeface="+mj-lt"/>
              </a:rPr>
              <a:t>к уровню 2020 года) </a:t>
            </a:r>
            <a:r>
              <a:rPr kumimoji="0" lang="ru-RU" alt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практически по всем нозологиям :</a:t>
            </a:r>
            <a:endParaRPr kumimoji="0" lang="ru-RU" altLang="ru-RU" sz="20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8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sng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первичная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</a:t>
            </a:r>
            <a:r>
              <a:rPr kumimoji="0" lang="ru-RU" altLang="ru-RU" sz="2000" b="1" i="0" u="sng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заболеваемость </a:t>
            </a:r>
            <a:r>
              <a:rPr kumimoji="0" lang="ru-RU" altLang="ru-RU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наркологическими расстройствами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на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13,2%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,  </a:t>
            </a:r>
            <a:r>
              <a:rPr kumimoji="0" lang="ru-RU" alt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в </a:t>
            </a: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т. ч.:  </a:t>
            </a:r>
            <a:endParaRPr kumimoji="0" lang="ru-RU" altLang="ru-RU" sz="2000" b="1" i="1" u="none" strike="noStrike" kern="0" cap="none" spc="0" normalizeH="0" baseline="0" noProof="0" dirty="0" smtClean="0">
              <a:ln>
                <a:noFill/>
              </a:ln>
              <a:solidFill>
                <a:srgbClr val="212745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i="1" kern="0" dirty="0">
                <a:solidFill>
                  <a:srgbClr val="212745"/>
                </a:solidFill>
                <a:latin typeface="+mj-lt"/>
                <a:ea typeface="Calibri" pitchFamily="34" charset="0"/>
              </a:rPr>
              <a:t> </a:t>
            </a:r>
            <a:r>
              <a:rPr lang="ru-RU" altLang="ru-RU" sz="2000" b="1" i="1" kern="0" dirty="0" smtClean="0">
                <a:solidFill>
                  <a:srgbClr val="212745"/>
                </a:solidFill>
                <a:latin typeface="+mj-lt"/>
                <a:ea typeface="Calibri" pitchFamily="34" charset="0"/>
              </a:rPr>
              <a:t>               </a:t>
            </a:r>
            <a:r>
              <a:rPr lang="ru-RU" altLang="ru-RU" sz="2000" b="1" kern="0" dirty="0">
                <a:solidFill>
                  <a:srgbClr val="212745"/>
                </a:solidFill>
                <a:latin typeface="+mj-lt"/>
                <a:ea typeface="Calibri" pitchFamily="34" charset="0"/>
              </a:rPr>
              <a:t>первичная заболеваемость </a:t>
            </a:r>
            <a:r>
              <a:rPr lang="ru-RU" altLang="ru-RU" sz="2000" b="1" kern="0" dirty="0" smtClean="0">
                <a:solidFill>
                  <a:srgbClr val="212745"/>
                </a:solidFill>
                <a:latin typeface="+mj-lt"/>
                <a:ea typeface="Calibri" pitchFamily="34" charset="0"/>
              </a:rPr>
              <a:t>алкоголизмом   -  на </a:t>
            </a:r>
            <a:r>
              <a:rPr lang="ru-RU" altLang="ru-RU" sz="2000" b="1" kern="0" dirty="0" smtClean="0">
                <a:solidFill>
                  <a:srgbClr val="FF0000"/>
                </a:solidFill>
                <a:latin typeface="+mj-lt"/>
                <a:ea typeface="Calibri" pitchFamily="34" charset="0"/>
              </a:rPr>
              <a:t>14,4%;</a:t>
            </a:r>
            <a:endParaRPr lang="ru-RU" altLang="ru-RU" sz="2000" b="1" kern="0" dirty="0">
              <a:solidFill>
                <a:srgbClr val="FF0000"/>
              </a:solidFill>
              <a:latin typeface="+mj-lt"/>
              <a:ea typeface="Calibri" pitchFamily="34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              первичная 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заболеваемость наркоманией 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 -  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на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15,2%;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              первичная заболеваемость токсикоманией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-  на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50,0%;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              </a:t>
            </a:r>
            <a:endParaRPr kumimoji="0" lang="ru-RU" altLang="ru-RU" sz="500" b="1" i="0" u="none" strike="noStrike" kern="0" cap="none" spc="0" normalizeH="0" baseline="0" noProof="0" dirty="0">
              <a:ln>
                <a:noFill/>
              </a:ln>
              <a:solidFill>
                <a:srgbClr val="212745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общая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</a:t>
            </a:r>
            <a:r>
              <a:rPr kumimoji="0" lang="ru-RU" altLang="ru-RU" sz="2000" b="1" i="0" u="sng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заболеваемость наркологическими расстройствами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</a:t>
            </a:r>
            <a:endParaRPr kumimoji="0" lang="ru-RU" alt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212745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-    на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2,7%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, </a:t>
            </a:r>
            <a:r>
              <a:rPr kumimoji="0" lang="ru-RU" alt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в </a:t>
            </a:r>
            <a:r>
              <a:rPr kumimoji="0" lang="ru-RU" alt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т. ч.: </a:t>
            </a:r>
            <a:endParaRPr kumimoji="0" lang="ru-RU" altLang="ru-RU" sz="2000" b="1" i="1" u="none" strike="noStrike" kern="0" cap="none" spc="0" normalizeH="0" baseline="0" noProof="0" dirty="0" smtClean="0">
              <a:ln>
                <a:noFill/>
              </a:ln>
              <a:solidFill>
                <a:srgbClr val="212745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kern="0" dirty="0" smtClean="0">
                <a:solidFill>
                  <a:srgbClr val="212745"/>
                </a:solidFill>
                <a:latin typeface="+mj-lt"/>
                <a:ea typeface="Calibri" pitchFamily="34" charset="0"/>
              </a:rPr>
              <a:t>                общая заболеваемость </a:t>
            </a:r>
            <a:r>
              <a:rPr lang="ru-RU" altLang="ru-RU" sz="2000" b="1" kern="0" dirty="0">
                <a:solidFill>
                  <a:srgbClr val="212745"/>
                </a:solidFill>
                <a:latin typeface="+mj-lt"/>
                <a:ea typeface="Calibri" pitchFamily="34" charset="0"/>
              </a:rPr>
              <a:t>алкоголизмом  </a:t>
            </a:r>
            <a:r>
              <a:rPr lang="ru-RU" altLang="ru-RU" sz="2000" b="1" kern="0" dirty="0" smtClean="0">
                <a:solidFill>
                  <a:srgbClr val="212745"/>
                </a:solidFill>
                <a:latin typeface="+mj-lt"/>
                <a:ea typeface="Calibri" pitchFamily="34" charset="0"/>
              </a:rPr>
              <a:t>     </a:t>
            </a:r>
            <a:r>
              <a:rPr lang="ru-RU" altLang="ru-RU" sz="2000" b="1" kern="0" dirty="0">
                <a:solidFill>
                  <a:srgbClr val="212745"/>
                </a:solidFill>
                <a:latin typeface="+mj-lt"/>
                <a:ea typeface="Calibri" pitchFamily="34" charset="0"/>
              </a:rPr>
              <a:t>-  на </a:t>
            </a:r>
            <a:r>
              <a:rPr lang="ru-RU" altLang="ru-RU" sz="2000" b="1" kern="0" dirty="0" smtClean="0">
                <a:solidFill>
                  <a:srgbClr val="FF0000"/>
                </a:solidFill>
                <a:latin typeface="+mj-lt"/>
                <a:ea typeface="Calibri" pitchFamily="34" charset="0"/>
              </a:rPr>
              <a:t>1,3%;</a:t>
            </a:r>
            <a:endParaRPr kumimoji="0" lang="ru-RU" altLang="ru-RU" sz="20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i="1" kern="0" dirty="0">
                <a:solidFill>
                  <a:srgbClr val="212745"/>
                </a:solidFill>
                <a:latin typeface="+mj-lt"/>
                <a:ea typeface="Calibri" pitchFamily="34" charset="0"/>
              </a:rPr>
              <a:t> </a:t>
            </a:r>
            <a:r>
              <a:rPr lang="ru-RU" altLang="ru-RU" sz="2000" b="1" i="1" kern="0" dirty="0" smtClean="0">
                <a:solidFill>
                  <a:srgbClr val="212745"/>
                </a:solidFill>
                <a:latin typeface="+mj-lt"/>
                <a:ea typeface="Calibri" pitchFamily="34" charset="0"/>
              </a:rPr>
              <a:t>              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общая 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заболеваемость наркоманией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      -  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на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8,3%;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                              </a:t>
            </a:r>
            <a:endParaRPr kumimoji="0" lang="ru-RU" altLang="ru-RU" sz="5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*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F14124">
                    <a:lumMod val="75000"/>
                  </a:srgbClr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</a:t>
            </a:r>
            <a:r>
              <a:rPr kumimoji="0" lang="ru-RU" altLang="ru-RU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первичная </a:t>
            </a:r>
            <a:r>
              <a:rPr kumimoji="0" lang="ru-RU" altLang="ru-RU" sz="2000" b="1" i="0" u="sng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заболеваемость наркологическими расстройствами </a:t>
            </a:r>
            <a:r>
              <a:rPr kumimoji="0" lang="ru-RU" altLang="ru-RU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среди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</a:t>
            </a:r>
            <a:r>
              <a:rPr kumimoji="0" lang="ru-RU" altLang="ru-RU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несовершеннолетних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   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-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  на   </a:t>
            </a:r>
            <a:r>
              <a:rPr lang="ru-RU" altLang="ru-RU" sz="2000" b="1" kern="0" dirty="0" smtClean="0">
                <a:solidFill>
                  <a:srgbClr val="C00000"/>
                </a:solidFill>
                <a:latin typeface="+mj-lt"/>
                <a:ea typeface="Calibri" pitchFamily="34" charset="0"/>
              </a:rPr>
              <a:t>49,1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%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  <a:ea typeface="Calibri" pitchFamily="34" charset="0"/>
              </a:rPr>
              <a:t>;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rgbClr val="212745"/>
              </a:solidFill>
              <a:effectLst/>
              <a:uLnTx/>
              <a:uFillTx/>
              <a:latin typeface="+mj-lt"/>
              <a:ea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212745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</a:rPr>
              <a:t>* </a:t>
            </a:r>
            <a:r>
              <a:rPr kumimoji="0" lang="ru-RU" sz="2000" b="1" i="0" u="sng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</a:rPr>
              <a:t>доля несовершеннолетних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</a:rPr>
              <a:t>в </a:t>
            </a:r>
            <a:r>
              <a:rPr lang="ru-RU" sz="2000" b="1" kern="0" dirty="0">
                <a:solidFill>
                  <a:srgbClr val="212745"/>
                </a:solidFill>
                <a:latin typeface="+mj-lt"/>
              </a:rPr>
              <a:t>первичной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</a:rPr>
              <a:t>наркологической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</a:rPr>
              <a:t>заболеваемости населения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</a:rPr>
              <a:t>увеличилась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</a:rPr>
              <a:t> </a:t>
            </a:r>
            <a:r>
              <a:rPr lang="ru-RU" sz="2000" b="1" kern="0" dirty="0" smtClean="0">
                <a:latin typeface="+mj-lt"/>
              </a:rPr>
              <a:t>с</a:t>
            </a:r>
            <a:r>
              <a:rPr lang="ru-RU" sz="2000" b="1" kern="0" dirty="0" smtClean="0">
                <a:solidFill>
                  <a:srgbClr val="5DCEAF">
                    <a:lumMod val="50000"/>
                  </a:srgbClr>
                </a:solidFill>
                <a:latin typeface="+mj-lt"/>
              </a:rPr>
              <a:t> </a:t>
            </a:r>
            <a:r>
              <a:rPr lang="ru-RU" sz="2000" b="1" kern="0" dirty="0" smtClean="0">
                <a:solidFill>
                  <a:srgbClr val="C00000"/>
                </a:solidFill>
                <a:latin typeface="+mj-lt"/>
              </a:rPr>
              <a:t>4,2%</a:t>
            </a:r>
            <a:r>
              <a:rPr lang="ru-RU" sz="2000" b="1" kern="0" dirty="0" smtClean="0">
                <a:solidFill>
                  <a:srgbClr val="5DCEAF">
                    <a:lumMod val="50000"/>
                  </a:srgbClr>
                </a:solidFill>
                <a:latin typeface="+mj-lt"/>
              </a:rPr>
              <a:t> </a:t>
            </a:r>
            <a:r>
              <a:rPr lang="ru-RU" sz="2000" b="1" kern="0" dirty="0" smtClean="0">
                <a:latin typeface="+mj-lt"/>
              </a:rPr>
              <a:t>до</a:t>
            </a:r>
            <a:r>
              <a:rPr lang="ru-RU" sz="2000" b="1" kern="0" dirty="0" smtClean="0">
                <a:solidFill>
                  <a:srgbClr val="5DCEAF">
                    <a:lumMod val="50000"/>
                  </a:srgbClr>
                </a:solidFill>
                <a:latin typeface="+mj-lt"/>
              </a:rPr>
              <a:t> </a:t>
            </a:r>
            <a:r>
              <a:rPr lang="ru-RU" sz="2000" b="1" kern="0" dirty="0" smtClean="0">
                <a:solidFill>
                  <a:srgbClr val="C00000"/>
                </a:solidFill>
                <a:latin typeface="+mj-lt"/>
              </a:rPr>
              <a:t>5,8%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+mj-lt"/>
              </a:rPr>
              <a:t>.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212745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26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5496" y="116633"/>
            <a:ext cx="9000999" cy="720079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800" b="1" dirty="0" smtClean="0">
                <a:solidFill>
                  <a:srgbClr val="7030A0"/>
                </a:solidFill>
                <a:cs typeface="Times New Roman" pitchFamily="18" charset="0"/>
              </a:rPr>
              <a:t>Негативные аспекты </a:t>
            </a:r>
            <a:r>
              <a:rPr lang="ru-RU" altLang="ru-RU" sz="2800" b="1" dirty="0" err="1" smtClean="0">
                <a:solidFill>
                  <a:srgbClr val="7030A0"/>
                </a:solidFill>
                <a:cs typeface="Times New Roman" pitchFamily="18" charset="0"/>
              </a:rPr>
              <a:t>наркоситуации</a:t>
            </a:r>
            <a:r>
              <a:rPr lang="ru-RU" altLang="ru-RU" sz="2800" b="1" dirty="0" smtClean="0">
                <a:solidFill>
                  <a:srgbClr val="7030A0"/>
                </a:solidFill>
                <a:cs typeface="Times New Roman" pitchFamily="18" charset="0"/>
              </a:rPr>
              <a:t>, 2021 год</a:t>
            </a:r>
            <a:br>
              <a:rPr lang="ru-RU" altLang="ru-RU" sz="2800" b="1" dirty="0" smtClean="0">
                <a:solidFill>
                  <a:srgbClr val="7030A0"/>
                </a:solidFill>
                <a:cs typeface="Times New Roman" pitchFamily="18" charset="0"/>
              </a:rPr>
            </a:br>
            <a:endParaRPr lang="ru-RU" altLang="ru-RU" sz="2800" dirty="0" smtClean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107504" y="764704"/>
            <a:ext cx="8928992" cy="71958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400" i="1" dirty="0" smtClean="0">
                <a:latin typeface="+mj-lt"/>
              </a:rPr>
              <a:t>Из </a:t>
            </a:r>
            <a:r>
              <a:rPr lang="ru-RU" sz="2400" i="1" dirty="0">
                <a:latin typeface="+mj-lt"/>
              </a:rPr>
              <a:t>негативных тенденций </a:t>
            </a:r>
            <a:r>
              <a:rPr lang="ru-RU" sz="2400" i="1" dirty="0" err="1">
                <a:latin typeface="+mj-lt"/>
              </a:rPr>
              <a:t>наркоситуации</a:t>
            </a:r>
            <a:r>
              <a:rPr lang="ru-RU" sz="2400" i="1" dirty="0">
                <a:latin typeface="+mj-lt"/>
              </a:rPr>
              <a:t> </a:t>
            </a:r>
            <a:r>
              <a:rPr lang="ru-RU" sz="2400" i="1" dirty="0" smtClean="0">
                <a:latin typeface="+mj-lt"/>
              </a:rPr>
              <a:t>отмечаем:</a:t>
            </a:r>
            <a:endParaRPr lang="ru-RU" sz="2400" i="1" dirty="0">
              <a:latin typeface="+mj-lt"/>
            </a:endParaRPr>
          </a:p>
          <a:p>
            <a:r>
              <a:rPr lang="ru-RU" sz="2800" dirty="0">
                <a:latin typeface="+mj-lt"/>
              </a:rPr>
              <a:t> </a:t>
            </a:r>
            <a:r>
              <a:rPr lang="ru-RU" sz="2800" dirty="0" smtClean="0">
                <a:latin typeface="+mj-lt"/>
              </a:rPr>
              <a:t>рост первичной наркологической заболеваемости</a:t>
            </a:r>
          </a:p>
          <a:p>
            <a:pPr>
              <a:buNone/>
            </a:pPr>
            <a:r>
              <a:rPr lang="ru-RU" sz="2800" b="1" dirty="0"/>
              <a:t>(+13,2%)</a:t>
            </a:r>
            <a:r>
              <a:rPr lang="ru-RU" sz="2800" dirty="0" smtClean="0">
                <a:latin typeface="+mj-lt"/>
              </a:rPr>
              <a:t>;</a:t>
            </a:r>
          </a:p>
          <a:p>
            <a:r>
              <a:rPr lang="ru-RU" sz="2800" dirty="0" smtClean="0"/>
              <a:t>  высокий </a:t>
            </a:r>
            <a:r>
              <a:rPr lang="ru-RU" sz="2800" dirty="0"/>
              <a:t>и </a:t>
            </a:r>
            <a:r>
              <a:rPr lang="ru-RU" sz="2800" dirty="0" smtClean="0"/>
              <a:t>превышающий </a:t>
            </a:r>
            <a:r>
              <a:rPr lang="ru-RU" sz="2800" dirty="0"/>
              <a:t>показатели РФ и СФО </a:t>
            </a:r>
            <a:r>
              <a:rPr lang="ru-RU" sz="2800"/>
              <a:t>– </a:t>
            </a:r>
            <a:r>
              <a:rPr lang="ru-RU" sz="2800" smtClean="0"/>
              <a:t>уровень </a:t>
            </a:r>
            <a:r>
              <a:rPr lang="ru-RU" sz="2800" i="1" smtClean="0"/>
              <a:t> </a:t>
            </a:r>
            <a:r>
              <a:rPr lang="ru-RU" sz="2800" dirty="0"/>
              <a:t>первичной </a:t>
            </a:r>
            <a:r>
              <a:rPr lang="ru-RU" sz="2800" dirty="0" smtClean="0"/>
              <a:t>заболеваемости </a:t>
            </a:r>
            <a:r>
              <a:rPr lang="ru-RU" sz="2800"/>
              <a:t>наркоманией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и </a:t>
            </a:r>
            <a:r>
              <a:rPr lang="ru-RU" sz="2800" dirty="0"/>
              <a:t>токсикоманией в </a:t>
            </a:r>
            <a:r>
              <a:rPr lang="ru-RU" sz="2800" dirty="0" smtClean="0"/>
              <a:t>крае;</a:t>
            </a:r>
          </a:p>
          <a:p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изменение структуры первичной заболеваемости несовершеннолетних в сторону увеличения доли потребителей наркотиков;</a:t>
            </a:r>
          </a:p>
          <a:p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рост доли смертельных отравлений в результате токсического </a:t>
            </a:r>
            <a:r>
              <a:rPr lang="ru-RU" sz="2800" dirty="0" smtClean="0">
                <a:latin typeface="+mj-lt"/>
              </a:rPr>
              <a:t> действия наркотических веществ: </a:t>
            </a:r>
            <a:br>
              <a:rPr lang="ru-RU" sz="2800" dirty="0" smtClean="0">
                <a:latin typeface="+mj-lt"/>
              </a:rPr>
            </a:br>
            <a:r>
              <a:rPr lang="ru-RU" sz="2800" dirty="0" smtClean="0">
                <a:latin typeface="+mj-lt"/>
              </a:rPr>
              <a:t>за 5 лет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с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35,4% до 65,6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</a:rPr>
              <a:t>% </a:t>
            </a:r>
            <a:r>
              <a:rPr lang="ru-RU" sz="2800" dirty="0" smtClean="0">
                <a:solidFill>
                  <a:srgbClr val="000000"/>
                </a:solidFill>
                <a:latin typeface="+mj-lt"/>
                <a:ea typeface="Calibri"/>
              </a:rPr>
              <a:t>или в 2 раза.</a:t>
            </a:r>
            <a:endParaRPr lang="ru-RU" sz="2800" dirty="0">
              <a:latin typeface="+mj-lt"/>
            </a:endParaRPr>
          </a:p>
          <a:p>
            <a:r>
              <a:rPr lang="ru-RU" sz="2800" dirty="0">
                <a:latin typeface="+mj-lt"/>
              </a:rPr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</a:br>
            <a:endParaRPr lang="ru-RU" altLang="ru-RU" sz="2800" b="1" dirty="0" smtClean="0">
              <a:solidFill>
                <a:prstClr val="black"/>
              </a:solidFill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91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7504" y="260648"/>
            <a:ext cx="9001000" cy="72008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/>
            </a:r>
            <a:br>
              <a:rPr lang="ru-RU" altLang="ru-RU" sz="1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</a:br>
            <a: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 smtClean="0">
                <a:solidFill>
                  <a:srgbClr val="0066CC"/>
                </a:solidFill>
                <a:latin typeface="Arial" pitchFamily="34" charset="0"/>
              </a:rPr>
            </a:br>
            <a: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  <a:t/>
            </a:r>
            <a:br>
              <a:rPr lang="ru-RU" altLang="ru-RU" sz="1200" b="1" i="1" dirty="0">
                <a:solidFill>
                  <a:srgbClr val="0066CC"/>
                </a:solidFill>
                <a:latin typeface="Arial" pitchFamily="34" charset="0"/>
              </a:rPr>
            </a:br>
            <a:endParaRPr lang="ru-RU" altLang="ru-RU" sz="4800" b="1" i="1" dirty="0" smtClean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9721080" cy="532859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35662966"/>
              </p:ext>
            </p:extLst>
          </p:nvPr>
        </p:nvGraphicFramePr>
        <p:xfrm>
          <a:off x="35496" y="260648"/>
          <a:ext cx="89644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352154"/>
              </p:ext>
            </p:extLst>
          </p:nvPr>
        </p:nvGraphicFramePr>
        <p:xfrm>
          <a:off x="107504" y="3276908"/>
          <a:ext cx="8935689" cy="2992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67544" y="3265066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00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первичной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наркологической заболеваемости </a:t>
            </a:r>
          </a:p>
        </p:txBody>
      </p:sp>
    </p:spTree>
    <p:extLst>
      <p:ext uri="{BB962C8B-B14F-4D97-AF65-F5344CB8AC3E}">
        <p14:creationId xmlns:p14="http://schemas.microsoft.com/office/powerpoint/2010/main" val="42794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797772"/>
              </p:ext>
            </p:extLst>
          </p:nvPr>
        </p:nvGraphicFramePr>
        <p:xfrm>
          <a:off x="158304" y="1391568"/>
          <a:ext cx="4600575" cy="293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484969"/>
              </p:ext>
            </p:extLst>
          </p:nvPr>
        </p:nvGraphicFramePr>
        <p:xfrm>
          <a:off x="4910832" y="1228073"/>
          <a:ext cx="3924300" cy="3090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268" name="Подзаголовок 2"/>
          <p:cNvSpPr txBox="1">
            <a:spLocks/>
          </p:cNvSpPr>
          <p:nvPr/>
        </p:nvSpPr>
        <p:spPr bwMode="auto">
          <a:xfrm>
            <a:off x="251520" y="4293096"/>
            <a:ext cx="842493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/>
            </a:pPr>
            <a:r>
              <a:rPr lang="ru-RU" altLang="ru-RU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2400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В 2021 году всего зарегистрировано </a:t>
            </a:r>
            <a:r>
              <a:rPr lang="ru-RU" altLang="ru-RU" sz="2400" b="1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25 795  больных </a:t>
            </a:r>
            <a:r>
              <a:rPr lang="ru-RU" altLang="ru-RU" sz="2400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с наркологическими расстройствами:</a:t>
            </a:r>
          </a:p>
          <a:p>
            <a:pPr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/>
            </a:pPr>
            <a:r>
              <a:rPr lang="ru-RU" altLang="ru-RU" sz="2400" b="1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19 436</a:t>
            </a:r>
            <a:r>
              <a:rPr lang="ru-RU" altLang="ru-RU" sz="2000" b="1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 (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/>
                <a:cs typeface="Times New Roman" pitchFamily="18" charset="0"/>
              </a:rPr>
              <a:t>75,3%</a:t>
            </a:r>
            <a:r>
              <a:rPr lang="ru-RU" altLang="ru-RU" sz="2000" b="1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) </a:t>
            </a:r>
            <a:r>
              <a:rPr lang="ru-RU" altLang="ru-RU" sz="2000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- </a:t>
            </a:r>
            <a:r>
              <a:rPr lang="ru-RU" altLang="ru-RU" sz="2000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потребители алкоголя </a:t>
            </a:r>
            <a:r>
              <a:rPr lang="ru-RU" altLang="ru-RU" sz="14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(</a:t>
            </a:r>
            <a:r>
              <a:rPr lang="ru-RU" altLang="ru-RU" sz="16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2020г.</a:t>
            </a:r>
            <a:r>
              <a:rPr lang="ru-RU" altLang="ru-RU" sz="14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 -</a:t>
            </a:r>
            <a:r>
              <a:rPr lang="ru-RU" altLang="ru-RU" sz="1400" b="1" dirty="0" smtClean="0">
                <a:solidFill>
                  <a:srgbClr val="FF0000"/>
                </a:solidFill>
                <a:latin typeface="Arial"/>
                <a:cs typeface="Times New Roman" pitchFamily="18" charset="0"/>
              </a:rPr>
              <a:t>  76</a:t>
            </a:r>
            <a:r>
              <a:rPr lang="ru-RU" altLang="ru-RU" sz="14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%</a:t>
            </a:r>
            <a:r>
              <a:rPr lang="ru-RU" altLang="ru-RU" sz="1400" b="1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)</a:t>
            </a:r>
            <a:r>
              <a:rPr lang="ru-RU" altLang="ru-RU" sz="14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;</a:t>
            </a:r>
          </a:p>
          <a:p>
            <a:pPr>
              <a:spcAft>
                <a:spcPts val="300"/>
              </a:spcAft>
              <a:buClr>
                <a:srgbClr val="C3260C"/>
              </a:buClr>
              <a:buSzPct val="130000"/>
              <a:buFontTx/>
              <a:buNone/>
              <a:defRPr/>
            </a:pPr>
            <a:r>
              <a:rPr lang="ru-RU" altLang="ru-RU" sz="2000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   </a:t>
            </a:r>
            <a:r>
              <a:rPr lang="ru-RU" altLang="ru-RU" sz="2000" b="1" dirty="0" smtClean="0">
                <a:solidFill>
                  <a:srgbClr val="404040"/>
                </a:solidFill>
                <a:latin typeface="Arial"/>
                <a:cs typeface="Times New Roman" panose="02020603050405020304" pitchFamily="18" charset="0"/>
              </a:rPr>
              <a:t>6 186  (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/>
                <a:cs typeface="Times New Roman" pitchFamily="18" charset="0"/>
              </a:rPr>
              <a:t>24,0%</a:t>
            </a:r>
            <a:r>
              <a:rPr lang="ru-RU" altLang="ru-RU" sz="2000" b="1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) </a:t>
            </a:r>
            <a:r>
              <a:rPr lang="ru-RU" altLang="ru-RU" sz="2000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- </a:t>
            </a:r>
            <a:r>
              <a:rPr lang="ru-RU" altLang="ru-RU" sz="2000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потребители наркотических средств </a:t>
            </a:r>
            <a:r>
              <a:rPr lang="ru-RU" altLang="ru-RU" sz="14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(2020г.</a:t>
            </a:r>
            <a:r>
              <a:rPr lang="ru-RU" altLang="ru-RU" sz="1400" b="1" dirty="0" smtClean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ru-RU" altLang="ru-RU" sz="14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-</a:t>
            </a:r>
            <a:r>
              <a:rPr lang="ru-RU" altLang="ru-RU" sz="1400" b="1" dirty="0" smtClean="0">
                <a:solidFill>
                  <a:srgbClr val="FF0000"/>
                </a:solidFill>
                <a:latin typeface="Arial"/>
                <a:cs typeface="Times New Roman" pitchFamily="18" charset="0"/>
              </a:rPr>
              <a:t> 23,3%</a:t>
            </a:r>
            <a:r>
              <a:rPr lang="ru-RU" altLang="ru-RU" sz="14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);</a:t>
            </a:r>
          </a:p>
          <a:p>
            <a:pPr>
              <a:spcAft>
                <a:spcPts val="300"/>
              </a:spcAft>
              <a:buClr>
                <a:srgbClr val="C3260C"/>
              </a:buClr>
              <a:buSzPct val="130000"/>
              <a:buFontTx/>
              <a:buNone/>
              <a:defRPr/>
            </a:pPr>
            <a:r>
              <a:rPr lang="ru-RU" altLang="ru-RU" sz="2000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      </a:t>
            </a:r>
            <a:r>
              <a:rPr lang="ru-RU" altLang="ru-RU" sz="2000" b="1" dirty="0" smtClean="0">
                <a:solidFill>
                  <a:srgbClr val="404040"/>
                </a:solidFill>
                <a:latin typeface="Arial"/>
                <a:cs typeface="Times New Roman" panose="02020603050405020304" pitchFamily="18" charset="0"/>
              </a:rPr>
              <a:t>173 </a:t>
            </a:r>
            <a:r>
              <a:rPr lang="ru-RU" altLang="ru-RU" sz="2000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(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/>
                <a:cs typeface="Times New Roman" pitchFamily="18" charset="0"/>
              </a:rPr>
              <a:t>0,67%</a:t>
            </a:r>
            <a:r>
              <a:rPr lang="ru-RU" altLang="ru-RU" sz="2000" b="1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) </a:t>
            </a:r>
            <a:r>
              <a:rPr lang="ru-RU" altLang="ru-RU" sz="2000" dirty="0" smtClean="0">
                <a:solidFill>
                  <a:srgbClr val="404040"/>
                </a:solidFill>
                <a:latin typeface="Arial"/>
                <a:cs typeface="Times New Roman" pitchFamily="18" charset="0"/>
              </a:rPr>
              <a:t>- </a:t>
            </a:r>
            <a:r>
              <a:rPr lang="ru-RU" altLang="ru-RU" sz="2000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потребители ненаркотических веществ </a:t>
            </a:r>
            <a:r>
              <a:rPr lang="ru-RU" altLang="ru-RU" sz="14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(2020г.</a:t>
            </a:r>
            <a:r>
              <a:rPr lang="ru-RU" altLang="ru-RU" sz="1400" b="1" dirty="0" smtClean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ru-RU" altLang="ru-RU" sz="14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-</a:t>
            </a:r>
            <a:r>
              <a:rPr lang="ru-RU" altLang="ru-RU" sz="1400" b="1" dirty="0" smtClean="0">
                <a:solidFill>
                  <a:srgbClr val="FF0000"/>
                </a:solidFill>
                <a:latin typeface="Arial"/>
                <a:cs typeface="Times New Roman" pitchFamily="18" charset="0"/>
              </a:rPr>
              <a:t> 0,7%</a:t>
            </a:r>
            <a:r>
              <a:rPr lang="ru-RU" altLang="ru-RU" sz="14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);</a:t>
            </a:r>
          </a:p>
          <a:p>
            <a:pPr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.</a:t>
            </a:r>
            <a:endParaRPr lang="ru-RU" altLang="ru-RU" sz="2000" b="1" dirty="0">
              <a:solidFill>
                <a:srgbClr val="00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5365" name="TextBox 11"/>
          <p:cNvSpPr txBox="1">
            <a:spLocks noChangeArrowheads="1"/>
          </p:cNvSpPr>
          <p:nvPr/>
        </p:nvSpPr>
        <p:spPr bwMode="auto">
          <a:xfrm>
            <a:off x="22667" y="116631"/>
            <a:ext cx="91805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Динамика заболеваемости наркологическими расстройствами</a:t>
            </a:r>
          </a:p>
        </p:txBody>
      </p:sp>
    </p:spTree>
    <p:extLst>
      <p:ext uri="{BB962C8B-B14F-4D97-AF65-F5344CB8AC3E}">
        <p14:creationId xmlns:p14="http://schemas.microsoft.com/office/powerpoint/2010/main" val="35360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5" cy="1368153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Структура общей наркологической заболеваемости, 2020-2021гг.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3884268"/>
              </p:ext>
            </p:extLst>
          </p:nvPr>
        </p:nvGraphicFramePr>
        <p:xfrm>
          <a:off x="7677" y="2132856"/>
          <a:ext cx="4608512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8737181"/>
              </p:ext>
            </p:extLst>
          </p:nvPr>
        </p:nvGraphicFramePr>
        <p:xfrm>
          <a:off x="4732762" y="2060848"/>
          <a:ext cx="4398962" cy="4819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602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5" cy="1368153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Структура первичной наркологической заболеваемости, 2020-2021гг.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7813709"/>
              </p:ext>
            </p:extLst>
          </p:nvPr>
        </p:nvGraphicFramePr>
        <p:xfrm>
          <a:off x="7677" y="2132856"/>
          <a:ext cx="4608512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5106585"/>
              </p:ext>
            </p:extLst>
          </p:nvPr>
        </p:nvGraphicFramePr>
        <p:xfrm>
          <a:off x="4732762" y="2060848"/>
          <a:ext cx="4398962" cy="4819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204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516861"/>
              </p:ext>
            </p:extLst>
          </p:nvPr>
        </p:nvGraphicFramePr>
        <p:xfrm>
          <a:off x="179512" y="804518"/>
          <a:ext cx="8439150" cy="236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534415"/>
              </p:ext>
            </p:extLst>
          </p:nvPr>
        </p:nvGraphicFramePr>
        <p:xfrm>
          <a:off x="158750" y="3695700"/>
          <a:ext cx="4465638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608879"/>
              </p:ext>
            </p:extLst>
          </p:nvPr>
        </p:nvGraphicFramePr>
        <p:xfrm>
          <a:off x="4572911" y="3622650"/>
          <a:ext cx="4394200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5868144" y="3215196"/>
            <a:ext cx="2592288" cy="35782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</a:t>
            </a:r>
            <a:endParaRPr lang="ru-RU" sz="20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43608" y="3208536"/>
            <a:ext cx="2880320" cy="43648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</a:t>
            </a:r>
            <a:endParaRPr lang="ru-RU" sz="20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-4094" y="116632"/>
            <a:ext cx="9252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7030A0"/>
                </a:solidFill>
                <a:latin typeface="Arial"/>
                <a:cs typeface="Times New Roman" pitchFamily="18" charset="0"/>
              </a:rPr>
              <a:t>Динамика общей заболеваемости  наркоманией</a:t>
            </a:r>
          </a:p>
        </p:txBody>
      </p:sp>
    </p:spTree>
    <p:extLst>
      <p:ext uri="{BB962C8B-B14F-4D97-AF65-F5344CB8AC3E}">
        <p14:creationId xmlns:p14="http://schemas.microsoft.com/office/powerpoint/2010/main" val="19539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998378"/>
              </p:ext>
            </p:extLst>
          </p:nvPr>
        </p:nvGraphicFramePr>
        <p:xfrm>
          <a:off x="215008" y="578297"/>
          <a:ext cx="8928992" cy="27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877340"/>
              </p:ext>
            </p:extLst>
          </p:nvPr>
        </p:nvGraphicFramePr>
        <p:xfrm>
          <a:off x="158750" y="3695700"/>
          <a:ext cx="4465638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392257"/>
              </p:ext>
            </p:extLst>
          </p:nvPr>
        </p:nvGraphicFramePr>
        <p:xfrm>
          <a:off x="4572000" y="3762375"/>
          <a:ext cx="4394200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5364088" y="3356992"/>
            <a:ext cx="2592288" cy="43204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</a:t>
            </a:r>
            <a:endParaRPr lang="ru-RU" sz="20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43608" y="3296949"/>
            <a:ext cx="3384376" cy="43648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</a:t>
            </a:r>
            <a:endParaRPr lang="ru-RU" sz="20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0" y="116632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7030A0"/>
                </a:solidFill>
                <a:latin typeface="Arial"/>
                <a:cs typeface="Times New Roman" pitchFamily="18" charset="0"/>
              </a:rPr>
              <a:t>Динамика первичной заболеваемости  наркоманией</a:t>
            </a:r>
          </a:p>
        </p:txBody>
      </p:sp>
    </p:spTree>
    <p:extLst>
      <p:ext uri="{BB962C8B-B14F-4D97-AF65-F5344CB8AC3E}">
        <p14:creationId xmlns:p14="http://schemas.microsoft.com/office/powerpoint/2010/main" val="37069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06843"/>
              </p:ext>
            </p:extLst>
          </p:nvPr>
        </p:nvGraphicFramePr>
        <p:xfrm>
          <a:off x="733403" y="954107"/>
          <a:ext cx="8439150" cy="222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10414"/>
              </p:ext>
            </p:extLst>
          </p:nvPr>
        </p:nvGraphicFramePr>
        <p:xfrm>
          <a:off x="4572911" y="3622650"/>
          <a:ext cx="4394200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5868144" y="3215196"/>
            <a:ext cx="2592288" cy="35782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endParaRPr lang="ru-RU" sz="20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43608" y="3208536"/>
            <a:ext cx="2880320" cy="436488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endParaRPr lang="ru-RU" sz="20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-11818" y="116632"/>
            <a:ext cx="92525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7030A0"/>
                </a:solidFill>
                <a:latin typeface="Arial"/>
                <a:cs typeface="Times New Roman" pitchFamily="18" charset="0"/>
              </a:rPr>
              <a:t>Динамика общей заболеваемости  наркоманией</a:t>
            </a:r>
          </a:p>
        </p:txBody>
      </p:sp>
      <p:graphicFrame>
        <p:nvGraphicFramePr>
          <p:cNvPr id="9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26021"/>
              </p:ext>
            </p:extLst>
          </p:nvPr>
        </p:nvGraphicFramePr>
        <p:xfrm>
          <a:off x="143249" y="650266"/>
          <a:ext cx="8942386" cy="241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743452"/>
              </p:ext>
            </p:extLst>
          </p:nvPr>
        </p:nvGraphicFramePr>
        <p:xfrm>
          <a:off x="239043" y="3933056"/>
          <a:ext cx="8809929" cy="2452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80528" y="3284985"/>
            <a:ext cx="9577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Arial"/>
                <a:cs typeface="Times New Roman" pitchFamily="18" charset="0"/>
              </a:rPr>
              <a:t>Динамика</a:t>
            </a:r>
            <a:r>
              <a:rPr lang="ru-RU" altLang="ru-RU" sz="2000" b="1" dirty="0">
                <a:solidFill>
                  <a:srgbClr val="7030A0"/>
                </a:solidFill>
                <a:latin typeface="Arial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7030A0"/>
                </a:solidFill>
                <a:latin typeface="Arial"/>
                <a:cs typeface="Times New Roman" pitchFamily="18" charset="0"/>
              </a:rPr>
              <a:t>первичной</a:t>
            </a:r>
            <a:r>
              <a:rPr lang="ru-RU" altLang="ru-RU" sz="2000" b="1" dirty="0" smtClean="0">
                <a:solidFill>
                  <a:srgbClr val="7030A0"/>
                </a:solidFill>
                <a:latin typeface="Arial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7030A0"/>
                </a:solidFill>
                <a:latin typeface="Arial"/>
                <a:cs typeface="Times New Roman" pitchFamily="18" charset="0"/>
              </a:rPr>
              <a:t>заболеваемости</a:t>
            </a:r>
            <a:r>
              <a:rPr lang="ru-RU" altLang="ru-RU" sz="2000" b="1" dirty="0" smtClean="0">
                <a:solidFill>
                  <a:srgbClr val="7030A0"/>
                </a:solidFill>
                <a:latin typeface="Arial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7030A0"/>
                </a:solidFill>
                <a:latin typeface="Arial"/>
                <a:cs typeface="Times New Roman" pitchFamily="18" charset="0"/>
              </a:rPr>
              <a:t>наркоманией</a:t>
            </a:r>
            <a:endParaRPr lang="ru-RU" altLang="ru-RU" sz="2800" b="1" dirty="0">
              <a:solidFill>
                <a:srgbClr val="7030A0"/>
              </a:solidFill>
              <a:latin typeface="Arial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4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026036"/>
              </p:ext>
            </p:extLst>
          </p:nvPr>
        </p:nvGraphicFramePr>
        <p:xfrm>
          <a:off x="107504" y="836712"/>
          <a:ext cx="8856984" cy="6231962"/>
        </p:xfrm>
        <a:graphic>
          <a:graphicData uri="http://schemas.openxmlformats.org/drawingml/2006/table">
            <a:tbl>
              <a:tblPr/>
              <a:tblGrid>
                <a:gridCol w="1256184"/>
                <a:gridCol w="1426127"/>
                <a:gridCol w="1426127"/>
                <a:gridCol w="1426127"/>
                <a:gridCol w="1666235"/>
                <a:gridCol w="1656184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Всего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Опиоиды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Каннаби-ноиды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Другие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психо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-стимуляторы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Поли-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наркомания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2017г.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5565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2733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84806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(49,1</a:t>
                      </a:r>
                      <a:r>
                        <a:rPr lang="ru-RU" sz="2000" b="1" dirty="0" smtClean="0">
                          <a:solidFill>
                            <a:srgbClr val="984806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767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(13,8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1110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(19,9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955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(17,2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2018г.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4807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2188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84806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(45,5</a:t>
                      </a:r>
                      <a:r>
                        <a:rPr lang="ru-RU" sz="2000" b="1" dirty="0" smtClean="0">
                          <a:solidFill>
                            <a:srgbClr val="984806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669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(13,9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1042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(21,7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908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(18,9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2019г.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4513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1846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84806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(40,9</a:t>
                      </a:r>
                      <a:r>
                        <a:rPr lang="ru-RU" sz="2000" b="1" dirty="0" smtClean="0">
                          <a:solidFill>
                            <a:srgbClr val="984806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788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(17,5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952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(21,1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927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(20,5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2020г.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4229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1535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84806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(36,3</a:t>
                      </a:r>
                      <a:r>
                        <a:rPr lang="ru-RU" sz="2000" b="1" dirty="0" smtClean="0">
                          <a:solidFill>
                            <a:srgbClr val="984806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736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(17,4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946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(22,36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(23,93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2021г.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4566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1729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84806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(37,9</a:t>
                      </a:r>
                      <a:r>
                        <a:rPr lang="ru-RU" sz="2000" b="1" dirty="0" smtClean="0">
                          <a:solidFill>
                            <a:srgbClr val="984806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836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(18,3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973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(21,3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1028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(22,5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260648"/>
            <a:ext cx="87849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ea typeface="Calibri"/>
                <a:cs typeface="Times New Roman"/>
              </a:rPr>
              <a:t>Общая заболеваемость </a:t>
            </a:r>
            <a:r>
              <a:rPr lang="ru-RU" dirty="0" smtClean="0">
                <a:ea typeface="Calibri"/>
                <a:cs typeface="Times New Roman"/>
              </a:rPr>
              <a:t>наркоманией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449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Тема1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Тема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Тема1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3_Тема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399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УЗАК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ЗАК 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ЗАК 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УЗАК NEW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1_УЗАК NE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Изящная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1_УЗАК NE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Изящная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1_УЗАК NE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Изящная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1_УЗАК NE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Изящная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1_УЗАК NE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Изящная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7632</TotalTime>
  <Words>469</Words>
  <Application>Microsoft Office PowerPoint</Application>
  <PresentationFormat>Экран (4:3)</PresentationFormat>
  <Paragraphs>252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Тема1</vt:lpstr>
      <vt:lpstr>3_Тема1</vt:lpstr>
      <vt:lpstr>    Министерство здравоохранения Красноярского края Красноярский краевой наркологический диспансер№1        Итоги  мониторинга наркологической заболеваемости за 2021 год</vt:lpstr>
      <vt:lpstr>     </vt:lpstr>
      <vt:lpstr>Презентация PowerPoint</vt:lpstr>
      <vt:lpstr>Структура общей наркологической заболеваемости, 2020-2021гг.</vt:lpstr>
      <vt:lpstr>Структура первичной наркологической заболеваемости, 2020-2021гг.</vt:lpstr>
      <vt:lpstr>Презентация PowerPoint</vt:lpstr>
      <vt:lpstr>Презентация PowerPoint</vt:lpstr>
      <vt:lpstr>Презентация PowerPoint</vt:lpstr>
      <vt:lpstr>Общая заболеваемость наркоманией</vt:lpstr>
      <vt:lpstr>Структура  первичной заболеваемости наркоманией</vt:lpstr>
      <vt:lpstr>Отравления, связанные с токсическим действием наркотиков, алкоголя  </vt:lpstr>
      <vt:lpstr>Презентация PowerPoint</vt:lpstr>
      <vt:lpstr>Структура первичной наркологической заболеваемости несовершеннолетних</vt:lpstr>
      <vt:lpstr>  Итоги мониторинга  </vt:lpstr>
      <vt:lpstr> Негативные аспекты наркоситуации, 2021 год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Наркоситуация в Красноярском крае в 2014году</dc:title>
  <dc:creator>Киселева ЕЮ</dc:creator>
  <cp:lastModifiedBy>alm</cp:lastModifiedBy>
  <cp:revision>689</cp:revision>
  <cp:lastPrinted>2022-03-15T06:43:27Z</cp:lastPrinted>
  <dcterms:created xsi:type="dcterms:W3CDTF">2015-03-17T02:03:02Z</dcterms:created>
  <dcterms:modified xsi:type="dcterms:W3CDTF">2022-05-27T04:35:10Z</dcterms:modified>
</cp:coreProperties>
</file>